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50"/>
  </p:notesMasterIdLst>
  <p:handoutMasterIdLst>
    <p:handoutMasterId r:id="rId51"/>
  </p:handoutMasterIdLst>
  <p:sldIdLst>
    <p:sldId id="341" r:id="rId2"/>
    <p:sldId id="256" r:id="rId3"/>
    <p:sldId id="330" r:id="rId4"/>
    <p:sldId id="333" r:id="rId5"/>
    <p:sldId id="332" r:id="rId6"/>
    <p:sldId id="329" r:id="rId7"/>
    <p:sldId id="328" r:id="rId8"/>
    <p:sldId id="335" r:id="rId9"/>
    <p:sldId id="334" r:id="rId10"/>
    <p:sldId id="298" r:id="rId11"/>
    <p:sldId id="299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9" r:id="rId20"/>
    <p:sldId id="300" r:id="rId21"/>
    <p:sldId id="258" r:id="rId22"/>
    <p:sldId id="312" r:id="rId23"/>
    <p:sldId id="313" r:id="rId24"/>
    <p:sldId id="317" r:id="rId25"/>
    <p:sldId id="318" r:id="rId26"/>
    <p:sldId id="320" r:id="rId27"/>
    <p:sldId id="319" r:id="rId28"/>
    <p:sldId id="324" r:id="rId29"/>
    <p:sldId id="326" r:id="rId30"/>
    <p:sldId id="325" r:id="rId31"/>
    <p:sldId id="321" r:id="rId32"/>
    <p:sldId id="327" r:id="rId33"/>
    <p:sldId id="322" r:id="rId34"/>
    <p:sldId id="316" r:id="rId35"/>
    <p:sldId id="323" r:id="rId36"/>
    <p:sldId id="314" r:id="rId37"/>
    <p:sldId id="263" r:id="rId38"/>
    <p:sldId id="315" r:id="rId39"/>
    <p:sldId id="257" r:id="rId40"/>
    <p:sldId id="261" r:id="rId41"/>
    <p:sldId id="259" r:id="rId42"/>
    <p:sldId id="262" r:id="rId43"/>
    <p:sldId id="260" r:id="rId44"/>
    <p:sldId id="266" r:id="rId45"/>
    <p:sldId id="338" r:id="rId46"/>
    <p:sldId id="340" r:id="rId47"/>
    <p:sldId id="339" r:id="rId48"/>
    <p:sldId id="310" r:id="rId49"/>
  </p:sldIdLst>
  <p:sldSz cx="12169775" cy="6858000"/>
  <p:notesSz cx="6858000" cy="9144000"/>
  <p:custDataLst>
    <p:tags r:id="rId5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40" userDrawn="1">
          <p15:clr>
            <a:srgbClr val="A4A3A4"/>
          </p15:clr>
        </p15:guide>
        <p15:guide id="2" pos="930" userDrawn="1">
          <p15:clr>
            <a:srgbClr val="A4A3A4"/>
          </p15:clr>
        </p15:guide>
        <p15:guide id="3" pos="819" userDrawn="1">
          <p15:clr>
            <a:srgbClr val="A4A3A4"/>
          </p15:clr>
        </p15:guide>
        <p15:guide id="4" pos="1410" userDrawn="1">
          <p15:clr>
            <a:srgbClr val="A4A3A4"/>
          </p15:clr>
        </p15:guide>
        <p15:guide id="5" pos="1524" userDrawn="1">
          <p15:clr>
            <a:srgbClr val="A4A3A4"/>
          </p15:clr>
        </p15:guide>
        <p15:guide id="6" pos="2003" userDrawn="1">
          <p15:clr>
            <a:srgbClr val="A4A3A4"/>
          </p15:clr>
        </p15:guide>
        <p15:guide id="7" pos="2117" userDrawn="1">
          <p15:clr>
            <a:srgbClr val="A4A3A4"/>
          </p15:clr>
        </p15:guide>
        <p15:guide id="8" pos="2592" userDrawn="1">
          <p15:clr>
            <a:srgbClr val="A4A3A4"/>
          </p15:clr>
        </p15:guide>
        <p15:guide id="9" pos="2705" userDrawn="1">
          <p15:clr>
            <a:srgbClr val="A4A3A4"/>
          </p15:clr>
        </p15:guide>
        <p15:guide id="10" pos="3185" userDrawn="1">
          <p15:clr>
            <a:srgbClr val="A4A3A4"/>
          </p15:clr>
        </p15:guide>
        <p15:guide id="11" pos="3299" userDrawn="1">
          <p15:clr>
            <a:srgbClr val="A4A3A4"/>
          </p15:clr>
        </p15:guide>
        <p15:guide id="12" pos="3776" userDrawn="1">
          <p15:clr>
            <a:srgbClr val="A4A3A4"/>
          </p15:clr>
        </p15:guide>
        <p15:guide id="13" pos="3890" userDrawn="1">
          <p15:clr>
            <a:srgbClr val="A4A3A4"/>
          </p15:clr>
        </p15:guide>
        <p15:guide id="14" pos="4368" userDrawn="1">
          <p15:clr>
            <a:srgbClr val="A4A3A4"/>
          </p15:clr>
        </p15:guide>
        <p15:guide id="15" pos="4482" userDrawn="1">
          <p15:clr>
            <a:srgbClr val="A4A3A4"/>
          </p15:clr>
        </p15:guide>
        <p15:guide id="16" pos="4959" userDrawn="1">
          <p15:clr>
            <a:srgbClr val="A4A3A4"/>
          </p15:clr>
        </p15:guide>
        <p15:guide id="17" pos="5075" userDrawn="1">
          <p15:clr>
            <a:srgbClr val="A4A3A4"/>
          </p15:clr>
        </p15:guide>
        <p15:guide id="18" pos="5552" userDrawn="1">
          <p15:clr>
            <a:srgbClr val="A4A3A4"/>
          </p15:clr>
        </p15:guide>
        <p15:guide id="19" pos="5666" userDrawn="1">
          <p15:clr>
            <a:srgbClr val="A4A3A4"/>
          </p15:clr>
        </p15:guide>
        <p15:guide id="20" pos="6143" userDrawn="1">
          <p15:clr>
            <a:srgbClr val="A4A3A4"/>
          </p15:clr>
        </p15:guide>
        <p15:guide id="21" pos="6254" userDrawn="1">
          <p15:clr>
            <a:srgbClr val="A4A3A4"/>
          </p15:clr>
        </p15:guide>
        <p15:guide id="22" pos="6734" userDrawn="1">
          <p15:clr>
            <a:srgbClr val="A4A3A4"/>
          </p15:clr>
        </p15:guide>
        <p15:guide id="23" pos="6846" userDrawn="1">
          <p15:clr>
            <a:srgbClr val="A4A3A4"/>
          </p15:clr>
        </p15:guide>
        <p15:guide id="24" pos="7325" userDrawn="1">
          <p15:clr>
            <a:srgbClr val="A4A3A4"/>
          </p15:clr>
        </p15:guide>
        <p15:guide id="25" orient="horz" pos="3902" userDrawn="1">
          <p15:clr>
            <a:srgbClr val="A4A3A4"/>
          </p15:clr>
        </p15:guide>
        <p15:guide id="26" orient="horz" pos="663" userDrawn="1">
          <p15:clr>
            <a:srgbClr val="A4A3A4"/>
          </p15:clr>
        </p15:guide>
        <p15:guide id="27" orient="horz" pos="10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CC9C"/>
    <a:srgbClr val="FFF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8" autoAdjust="0"/>
    <p:restoredTop sz="94745"/>
  </p:normalViewPr>
  <p:slideViewPr>
    <p:cSldViewPr snapToGrid="0" snapToObjects="1" showGuides="1">
      <p:cViewPr varScale="1">
        <p:scale>
          <a:sx n="108" d="100"/>
          <a:sy n="108" d="100"/>
        </p:scale>
        <p:origin x="228" y="108"/>
      </p:cViewPr>
      <p:guideLst>
        <p:guide pos="340"/>
        <p:guide pos="930"/>
        <p:guide pos="819"/>
        <p:guide pos="1410"/>
        <p:guide pos="1524"/>
        <p:guide pos="2003"/>
        <p:guide pos="2117"/>
        <p:guide pos="2592"/>
        <p:guide pos="2705"/>
        <p:guide pos="3185"/>
        <p:guide pos="3299"/>
        <p:guide pos="3776"/>
        <p:guide pos="3890"/>
        <p:guide pos="4368"/>
        <p:guide pos="4482"/>
        <p:guide pos="4959"/>
        <p:guide pos="5075"/>
        <p:guide pos="5552"/>
        <p:guide pos="5666"/>
        <p:guide pos="6143"/>
        <p:guide pos="6254"/>
        <p:guide pos="6734"/>
        <p:guide pos="6846"/>
        <p:guide pos="7325"/>
        <p:guide orient="horz" pos="3902"/>
        <p:guide orient="horz" pos="663"/>
        <p:guide orient="horz" pos="10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1" d="100"/>
          <a:sy n="81" d="100"/>
        </p:scale>
        <p:origin x="31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5200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336413" y="0"/>
            <a:ext cx="25200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DA71A-1B2A-4433-8945-45370C4DCDE9}" type="datetimeFigureOut">
              <a:rPr lang="de-DE" smtClean="0"/>
              <a:t>28.04.2022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5200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336413" y="8685213"/>
            <a:ext cx="25200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de-DE" b="1" dirty="0"/>
              <a:t>Handout No. </a:t>
            </a:r>
            <a:fld id="{B49B9624-A158-41A9-AA0A-67326D52065F}" type="slidenum">
              <a:rPr lang="de-DE" smtClean="0"/>
              <a:t>‹#›</a:t>
            </a:fld>
            <a:endParaRPr lang="de-DE" dirty="0"/>
          </a:p>
        </p:txBody>
      </p:sp>
      <p:pic>
        <p:nvPicPr>
          <p:cNvPr id="6" name="Picture 6" descr="\\vmware-host\Shared Folders\von PS\Siemens Healthineers\sh_logo_RGB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2206" y="98628"/>
            <a:ext cx="1512000" cy="36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200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520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336413" y="0"/>
            <a:ext cx="2520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07D9B-B795-4FD2-B57A-16A22194EECE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52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336413" y="8685213"/>
            <a:ext cx="252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de-DE" b="1" dirty="0"/>
              <a:t>Notes No. </a:t>
            </a:r>
            <a:fld id="{D4C7309E-6B14-43E2-9D02-8D68126D84D9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Picture 6" descr="\\vmware-host\Shared Folders\von PS\Siemens Healthineers\sh_logo_RGB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06" y="98628"/>
            <a:ext cx="1512000" cy="36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435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Title Picture">
    <p:bg bwMode="lt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ite cover"/>
          <p:cNvSpPr/>
          <p:nvPr userDrawn="1"/>
        </p:nvSpPr>
        <p:spPr bwMode="white">
          <a:xfrm>
            <a:off x="2" y="0"/>
            <a:ext cx="12169773" cy="1619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540000" y="4360703"/>
            <a:ext cx="3574800" cy="360000"/>
          </a:xfrm>
        </p:spPr>
        <p:txBody>
          <a:bodyPr lIns="0" tIns="0" rIns="0" bIns="0" anchor="t" anchorCtr="0">
            <a:no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Basic version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540000" y="1915073"/>
            <a:ext cx="6394200" cy="2400452"/>
          </a:xfrm>
        </p:spPr>
        <p:txBody>
          <a:bodyPr lIns="0" tIns="0" rIns="0" b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 52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5089351"/>
            <a:ext cx="3574800" cy="541015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Presenter Calibri 16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sp>
        <p:nvSpPr>
          <p:cNvPr id="5" name="Restricted"/>
          <p:cNvSpPr txBox="1"/>
          <p:nvPr userDrawn="1"/>
        </p:nvSpPr>
        <p:spPr>
          <a:xfrm>
            <a:off x="8056799" y="6519470"/>
            <a:ext cx="35712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000" dirty="0">
                <a:solidFill>
                  <a:schemeClr val="bg1"/>
                </a:solidFill>
              </a:rPr>
              <a:t>Restricted © Siemens Healthcare GmbH, 2018</a:t>
            </a:r>
          </a:p>
        </p:txBody>
      </p:sp>
      <p:pic>
        <p:nvPicPr>
          <p:cNvPr id="11" name="Siemens Healthineers logo">
            <a:extLst>
              <a:ext uri="{FF2B5EF4-FFF2-40B4-BE49-F238E27FC236}">
                <a16:creationId xmlns:a16="http://schemas.microsoft.com/office/drawing/2014/main" id="{3E87284A-01A1-458D-9F58-125C59E2B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3908" y="497114"/>
            <a:ext cx="2484000" cy="592209"/>
          </a:xfrm>
          <a:prstGeom prst="rect">
            <a:avLst/>
          </a:prstGeom>
        </p:spPr>
      </p:pic>
      <p:pic>
        <p:nvPicPr>
          <p:cNvPr id="10" name="Dot pulse">
            <a:extLst>
              <a:ext uri="{FF2B5EF4-FFF2-40B4-BE49-F238E27FC236}">
                <a16:creationId xmlns:a16="http://schemas.microsoft.com/office/drawing/2014/main" id="{83AA73CA-92FE-4AF2-955D-86323FFD94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0247" y="5471732"/>
            <a:ext cx="2826000" cy="144267"/>
          </a:xfrm>
          <a:prstGeom prst="rect">
            <a:avLst/>
          </a:prstGeom>
        </p:spPr>
      </p:pic>
      <p:sp>
        <p:nvSpPr>
          <p:cNvPr id="12" name="Abgerundetes Rechteck 8">
            <a:extLst>
              <a:ext uri="{FF2B5EF4-FFF2-40B4-BE49-F238E27FC236}">
                <a16:creationId xmlns:a16="http://schemas.microsoft.com/office/drawing/2014/main" id="{30D7F9CD-8B83-4F18-B10F-001936C27D9A}"/>
              </a:ext>
            </a:extLst>
          </p:cNvPr>
          <p:cNvSpPr/>
          <p:nvPr userDrawn="1"/>
        </p:nvSpPr>
        <p:spPr>
          <a:xfrm>
            <a:off x="12560400" y="5407843"/>
            <a:ext cx="1800000" cy="1450157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chemeClr val="tx1"/>
                </a:solidFill>
                <a:latin typeface="+mn-lt"/>
              </a:rPr>
              <a:t>The animation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of the dot pulse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can be </a:t>
            </a:r>
            <a:r>
              <a:rPr lang="en-US" sz="1100" dirty="0">
                <a:solidFill>
                  <a:schemeClr val="tx1"/>
                </a:solidFill>
              </a:rPr>
              <a:t>optionally 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switched off on the master layout.</a:t>
            </a:r>
          </a:p>
          <a:p>
            <a:endParaRPr lang="en-US" sz="1100" dirty="0">
              <a:solidFill>
                <a:schemeClr val="bg1"/>
              </a:solidFill>
              <a:latin typeface="+mn-lt"/>
            </a:endParaRP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Go to View &gt; Slide Master</a:t>
            </a: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After that go to Animations &gt; Animations Pane.</a:t>
            </a:r>
          </a:p>
        </p:txBody>
      </p:sp>
    </p:spTree>
    <p:extLst>
      <p:ext uri="{BB962C8B-B14F-4D97-AF65-F5344CB8AC3E}">
        <p14:creationId xmlns:p14="http://schemas.microsoft.com/office/powerpoint/2010/main" val="384149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, Two Text Boxe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0000" y="219599"/>
            <a:ext cx="9210425" cy="832913"/>
          </a:xfrm>
        </p:spPr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4" name="Content left column">
            <a:extLst>
              <a:ext uri="{FF2B5EF4-FFF2-40B4-BE49-F238E27FC236}">
                <a16:creationId xmlns:a16="http://schemas.microsoft.com/office/drawing/2014/main" id="{4FDBB5BE-FB7F-472A-B808-A79C66F99FE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40000" y="1623600"/>
            <a:ext cx="5454000" cy="457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2" name="Content right column">
            <a:extLst>
              <a:ext uri="{FF2B5EF4-FFF2-40B4-BE49-F238E27FC236}">
                <a16:creationId xmlns:a16="http://schemas.microsoft.com/office/drawing/2014/main" id="{239F9EB4-5513-4EE9-8F49-510E69716E1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74438" y="1623600"/>
            <a:ext cx="5454000" cy="457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5" name="Siemens Healthineers logo">
            <a:extLst>
              <a:ext uri="{FF2B5EF4-FFF2-40B4-BE49-F238E27FC236}">
                <a16:creationId xmlns:a16="http://schemas.microsoft.com/office/drawing/2014/main" id="{F7C407CE-0992-4EA4-8D73-20B7A51247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04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Black with marg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Black layer"/>
          <p:cNvSpPr/>
          <p:nvPr userDrawn="1"/>
        </p:nvSpPr>
        <p:spPr bwMode="white">
          <a:xfrm>
            <a:off x="2" y="0"/>
            <a:ext cx="80549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540001" y="219599"/>
            <a:ext cx="6394200" cy="8329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Calibri Bold 28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102" name="Content"/>
          <p:cNvSpPr>
            <a:spLocks noGrp="1"/>
          </p:cNvSpPr>
          <p:nvPr>
            <p:ph idx="1" hasCustomPrompt="1"/>
          </p:nvPr>
        </p:nvSpPr>
        <p:spPr>
          <a:xfrm>
            <a:off x="540000" y="1623600"/>
            <a:ext cx="639420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4" name="Margin content">
            <a:extLst>
              <a:ext uri="{FF2B5EF4-FFF2-40B4-BE49-F238E27FC236}">
                <a16:creationId xmlns:a16="http://schemas.microsoft.com/office/drawing/2014/main" id="{B7D38A37-9AC1-413C-B8AD-491DCC7608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93188" y="1623600"/>
            <a:ext cx="1874837" cy="1275698"/>
          </a:xfrm>
        </p:spPr>
        <p:txBody>
          <a:bodyPr tIns="144000" bIns="144000">
            <a:spAutoFit/>
          </a:bodyPr>
          <a:lstStyle>
            <a:lvl1pPr>
              <a:defRPr sz="1600"/>
            </a:lvl1pPr>
            <a:lvl2pPr>
              <a:defRPr sz="1600"/>
            </a:lvl2pPr>
            <a:lvl3pPr marL="219600" marR="0" indent="-219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600"/>
            </a:lvl3pPr>
            <a:lvl4pPr marL="219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4pPr>
            <a:lvl5pPr marL="648000">
              <a:defRPr/>
            </a:lvl5pPr>
          </a:lstStyle>
          <a:p>
            <a:pPr lvl="0"/>
            <a:r>
              <a:rPr lang="en-GB" dirty="0"/>
              <a:t>Calibri Bold 16 </a:t>
            </a:r>
            <a:r>
              <a:rPr lang="en-GB" dirty="0" err="1"/>
              <a:t>pt</a:t>
            </a:r>
            <a:endParaRPr lang="en-GB" dirty="0"/>
          </a:p>
          <a:p>
            <a:pPr lvl="1"/>
            <a:r>
              <a:rPr lang="en-GB" dirty="0"/>
              <a:t>Text Calibri 16 </a:t>
            </a:r>
            <a:r>
              <a:rPr lang="en-GB" dirty="0" err="1"/>
              <a:t>pt</a:t>
            </a:r>
            <a:endParaRPr lang="en-GB" dirty="0"/>
          </a:p>
          <a:p>
            <a:pPr lvl="2"/>
            <a:r>
              <a:rPr lang="en-GB" dirty="0"/>
              <a:t>Text Calibri 16 </a:t>
            </a:r>
            <a:r>
              <a:rPr lang="en-GB" dirty="0" err="1"/>
              <a:t>pt</a:t>
            </a:r>
            <a:endParaRPr lang="en-GB" dirty="0"/>
          </a:p>
          <a:p>
            <a:pPr marL="439200" marR="0" lvl="3" indent="-219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Calibri 16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97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96" name="Author"/>
          <p:cNvSpPr>
            <a:spLocks noGrp="1"/>
          </p:cNvSpPr>
          <p:nvPr>
            <p:ph type="ftr" sz="quarter" idx="17"/>
          </p:nvPr>
        </p:nvSpPr>
        <p:spPr>
          <a:xfrm>
            <a:off x="8054975" y="6340471"/>
            <a:ext cx="3259452" cy="144000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sp>
        <p:nvSpPr>
          <p:cNvPr id="89" name="Information"/>
          <p:cNvSpPr/>
          <p:nvPr userDrawn="1"/>
        </p:nvSpPr>
        <p:spPr>
          <a:xfrm>
            <a:off x="-2160000" y="0"/>
            <a:ext cx="1800000" cy="1287379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sz="1100" b="1" dirty="0">
                <a:solidFill>
                  <a:schemeClr val="tx1"/>
                </a:solidFill>
                <a:latin typeface="+mn-lt"/>
              </a:rPr>
              <a:t>The animation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of the black layer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can be controlled on the master layout.</a:t>
            </a:r>
          </a:p>
          <a:p>
            <a:endParaRPr lang="en-US" sz="1100" dirty="0">
              <a:solidFill>
                <a:schemeClr val="bg1"/>
              </a:solidFill>
              <a:latin typeface="+mn-lt"/>
            </a:endParaRP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Go to View &gt; Slide Master.</a:t>
            </a: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After that go to Animations &gt; Animations Pane.</a:t>
            </a:r>
          </a:p>
        </p:txBody>
      </p:sp>
      <p:pic>
        <p:nvPicPr>
          <p:cNvPr id="104" name="Siemens Healthineers logo">
            <a:extLst>
              <a:ext uri="{FF2B5EF4-FFF2-40B4-BE49-F238E27FC236}">
                <a16:creationId xmlns:a16="http://schemas.microsoft.com/office/drawing/2014/main" id="{8A740305-7C35-4277-8346-A32E99A8E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7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3333" decel="8666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0000" y="219599"/>
            <a:ext cx="9210425" cy="832913"/>
          </a:xfrm>
        </p:spPr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7" name="Content left column">
            <a:extLst>
              <a:ext uri="{FF2B5EF4-FFF2-40B4-BE49-F238E27FC236}">
                <a16:creationId xmlns:a16="http://schemas.microsoft.com/office/drawing/2014/main" id="{F3DE8C85-D5DE-48E2-BC87-EE21BFCB3F6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40000" y="1623600"/>
            <a:ext cx="3574800" cy="135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4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540000" y="3204000"/>
            <a:ext cx="3574800" cy="23544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16" name="Content middle column">
            <a:extLst>
              <a:ext uri="{FF2B5EF4-FFF2-40B4-BE49-F238E27FC236}">
                <a16:creationId xmlns:a16="http://schemas.microsoft.com/office/drawing/2014/main" id="{A005602E-D4D7-400C-8402-35CFAA6A345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97488" y="1623600"/>
            <a:ext cx="3574800" cy="135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1" name="Picture placeholder middle"/>
          <p:cNvSpPr>
            <a:spLocks noGrp="1"/>
          </p:cNvSpPr>
          <p:nvPr>
            <p:ph type="pic" sz="quarter" idx="19" hasCustomPrompt="1"/>
          </p:nvPr>
        </p:nvSpPr>
        <p:spPr>
          <a:xfrm>
            <a:off x="4295775" y="3204000"/>
            <a:ext cx="3574800" cy="23544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18" name="Content right column">
            <a:extLst>
              <a:ext uri="{FF2B5EF4-FFF2-40B4-BE49-F238E27FC236}">
                <a16:creationId xmlns:a16="http://schemas.microsoft.com/office/drawing/2014/main" id="{CC72F373-4575-41D8-A962-8FD122BE5D9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054975" y="1623600"/>
            <a:ext cx="3574800" cy="135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2" name="Picture placeholder right"/>
          <p:cNvSpPr>
            <a:spLocks noGrp="1"/>
          </p:cNvSpPr>
          <p:nvPr>
            <p:ph type="pic" sz="quarter" idx="20" hasCustomPrompt="1"/>
          </p:nvPr>
        </p:nvSpPr>
        <p:spPr>
          <a:xfrm>
            <a:off x="8054975" y="3204000"/>
            <a:ext cx="3574800" cy="23544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21" name="Siemens Healthineers logo">
            <a:extLst>
              <a:ext uri="{FF2B5EF4-FFF2-40B4-BE49-F238E27FC236}">
                <a16:creationId xmlns:a16="http://schemas.microsoft.com/office/drawing/2014/main" id="{D6A3697A-6D9B-4985-810C-549CED2CA5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39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0000" y="219599"/>
            <a:ext cx="9210425" cy="832913"/>
          </a:xfrm>
        </p:spPr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4" name="Content left column">
            <a:extLst>
              <a:ext uri="{FF2B5EF4-FFF2-40B4-BE49-F238E27FC236}">
                <a16:creationId xmlns:a16="http://schemas.microsoft.com/office/drawing/2014/main" id="{3A7B9670-2998-4639-948A-6AC5336D339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40000" y="1623600"/>
            <a:ext cx="3574800" cy="457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2" name="Content middle column">
            <a:extLst>
              <a:ext uri="{FF2B5EF4-FFF2-40B4-BE49-F238E27FC236}">
                <a16:creationId xmlns:a16="http://schemas.microsoft.com/office/drawing/2014/main" id="{FDCEFC57-1E08-4A1D-8A85-E1A2B909727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296819" y="1623600"/>
            <a:ext cx="3574800" cy="457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4" name="Content right column">
            <a:extLst>
              <a:ext uri="{FF2B5EF4-FFF2-40B4-BE49-F238E27FC236}">
                <a16:creationId xmlns:a16="http://schemas.microsoft.com/office/drawing/2014/main" id="{3FD09867-0821-4EF2-A2D6-A5663051D69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053638" y="1623600"/>
            <a:ext cx="3574800" cy="457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6" name="Siemens Healthineers logo">
            <a:extLst>
              <a:ext uri="{FF2B5EF4-FFF2-40B4-BE49-F238E27FC236}">
                <a16:creationId xmlns:a16="http://schemas.microsoft.com/office/drawing/2014/main" id="{EA7999BE-FBC8-4C3B-8CFC-04FE082969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55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 - light image">
    <p:bg bwMode="lt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540200" y="1623600"/>
            <a:ext cx="4514400" cy="2520000"/>
          </a:xfrm>
        </p:spPr>
        <p:txBody>
          <a:bodyPr/>
          <a:lstStyle>
            <a:lvl1pPr>
              <a:lnSpc>
                <a:spcPct val="100000"/>
              </a:lnSpc>
              <a:defRPr sz="2800" b="0" i="1" baseline="0"/>
            </a:lvl1pPr>
            <a:lvl2pPr>
              <a:lnSpc>
                <a:spcPct val="100000"/>
              </a:lnSpc>
              <a:spcBef>
                <a:spcPts val="1200"/>
              </a:spcBef>
              <a:defRPr sz="1400"/>
            </a:lvl2pPr>
          </a:lstStyle>
          <a:p>
            <a:pPr lvl="0"/>
            <a:r>
              <a:rPr lang="de-DE" noProof="0" dirty="0"/>
              <a:t>Quote Calibri Italic 28 pt</a:t>
            </a:r>
            <a:endParaRPr lang="en-US" noProof="0" dirty="0"/>
          </a:p>
          <a:p>
            <a:pPr lvl="1"/>
            <a:r>
              <a:rPr lang="de-DE" noProof="0" dirty="0"/>
              <a:t>Subline Calibri 14 </a:t>
            </a:r>
            <a:r>
              <a:rPr lang="de-DE" noProof="0" dirty="0" err="1"/>
              <a:t>pt</a:t>
            </a:r>
            <a:endParaRPr lang="en-US" noProof="0" dirty="0"/>
          </a:p>
        </p:txBody>
      </p:sp>
      <p:sp>
        <p:nvSpPr>
          <p:cNvPr id="100" name="Footnote">
            <a:extLst>
              <a:ext uri="{FF2B5EF4-FFF2-40B4-BE49-F238E27FC236}">
                <a16:creationId xmlns:a16="http://schemas.microsoft.com/office/drawing/2014/main" id="{6797901A-74D0-49F5-B69A-D3AF7774E1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96" name="Author"/>
          <p:cNvSpPr>
            <a:spLocks noGrp="1"/>
          </p:cNvSpPr>
          <p:nvPr>
            <p:ph type="ftr" sz="quarter" idx="17"/>
          </p:nvPr>
        </p:nvSpPr>
        <p:spPr>
          <a:xfrm>
            <a:off x="8054975" y="6340471"/>
            <a:ext cx="3259452" cy="144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02" name="Siemens Healthineers logo">
            <a:extLst>
              <a:ext uri="{FF2B5EF4-FFF2-40B4-BE49-F238E27FC236}">
                <a16:creationId xmlns:a16="http://schemas.microsoft.com/office/drawing/2014/main" id="{F754266B-32E9-4BFB-AAFC-1B55BA50D3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31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1479599" y="1623599"/>
            <a:ext cx="8271403" cy="4572000"/>
          </a:xfrm>
        </p:spPr>
        <p:txBody>
          <a:bodyPr/>
          <a:lstStyle>
            <a:lvl1pPr>
              <a:lnSpc>
                <a:spcPct val="85000"/>
              </a:lnSpc>
              <a:defRPr sz="4800" b="0" i="1" baseline="0"/>
            </a:lvl1pPr>
            <a:lvl2pPr>
              <a:lnSpc>
                <a:spcPct val="100000"/>
              </a:lnSpc>
              <a:spcBef>
                <a:spcPts val="2200"/>
              </a:spcBef>
              <a:defRPr sz="1400"/>
            </a:lvl2pPr>
          </a:lstStyle>
          <a:p>
            <a:pPr lvl="0"/>
            <a:r>
              <a:rPr lang="de-DE" noProof="0" dirty="0"/>
              <a:t>Quote Calibri Italic 48 pt</a:t>
            </a:r>
            <a:endParaRPr lang="en-US" noProof="0" dirty="0"/>
          </a:p>
          <a:p>
            <a:pPr lvl="1"/>
            <a:r>
              <a:rPr lang="de-DE" noProof="0" dirty="0"/>
              <a:t>Subline Calibri 14 </a:t>
            </a:r>
            <a:r>
              <a:rPr lang="de-DE" noProof="0" dirty="0" err="1"/>
              <a:t>pt</a:t>
            </a:r>
            <a:endParaRPr lang="en-US" noProof="0" dirty="0"/>
          </a:p>
        </p:txBody>
      </p:sp>
      <p:sp>
        <p:nvSpPr>
          <p:cNvPr id="166" name="Footnote">
            <a:extLst>
              <a:ext uri="{FF2B5EF4-FFF2-40B4-BE49-F238E27FC236}">
                <a16:creationId xmlns:a16="http://schemas.microsoft.com/office/drawing/2014/main" id="{1D9962D9-4193-4A78-8426-8B6D0B25AC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96" name="Author"/>
          <p:cNvSpPr>
            <a:spLocks noGrp="1"/>
          </p:cNvSpPr>
          <p:nvPr>
            <p:ph type="ftr" sz="quarter" idx="17"/>
          </p:nvPr>
        </p:nvSpPr>
        <p:spPr>
          <a:xfrm>
            <a:off x="8054975" y="6340471"/>
            <a:ext cx="3259452" cy="144000"/>
          </a:xfrm>
        </p:spPr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68" name="Siemens Healthineers logo">
            <a:extLst>
              <a:ext uri="{FF2B5EF4-FFF2-40B4-BE49-F238E27FC236}">
                <a16:creationId xmlns:a16="http://schemas.microsoft.com/office/drawing/2014/main" id="{51774F67-5207-4A19-A451-8F2F81E1B7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76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C - Author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5A6CD612-171C-4905-9B87-E8BEEE4700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479598" y="1623599"/>
            <a:ext cx="1512000" cy="1944000"/>
          </a:xfrm>
        </p:spPr>
        <p:txBody>
          <a:bodyPr lIns="180000" tIns="180000" rIns="180000" bIns="180000"/>
          <a:lstStyle>
            <a:lvl1pPr>
              <a:defRPr/>
            </a:lvl1pPr>
          </a:lstStyle>
          <a:p>
            <a:r>
              <a:rPr lang="de-DE" dirty="0"/>
              <a:t>Add a picture</a:t>
            </a:r>
            <a:endParaRPr lang="en-GB" dirty="0"/>
          </a:p>
        </p:txBody>
      </p:sp>
      <p:sp>
        <p:nvSpPr>
          <p:cNvPr id="14" name="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3359150" y="1623599"/>
            <a:ext cx="6391852" cy="4572000"/>
          </a:xfrm>
        </p:spPr>
        <p:txBody>
          <a:bodyPr/>
          <a:lstStyle>
            <a:lvl1pPr>
              <a:lnSpc>
                <a:spcPct val="85000"/>
              </a:lnSpc>
              <a:defRPr sz="4000" b="0" i="1" baseline="0"/>
            </a:lvl1pPr>
            <a:lvl2pPr>
              <a:lnSpc>
                <a:spcPct val="100000"/>
              </a:lnSpc>
              <a:spcBef>
                <a:spcPts val="2200"/>
              </a:spcBef>
              <a:defRPr sz="1400"/>
            </a:lvl2pPr>
          </a:lstStyle>
          <a:p>
            <a:pPr lvl="0"/>
            <a:r>
              <a:rPr lang="de-DE" noProof="0" dirty="0"/>
              <a:t>Quote Calibri Italic 40 pt</a:t>
            </a:r>
            <a:endParaRPr lang="en-US" noProof="0" dirty="0"/>
          </a:p>
          <a:p>
            <a:pPr lvl="1"/>
            <a:r>
              <a:rPr lang="de-DE" noProof="0" dirty="0"/>
              <a:t>Subline Calibri 14 </a:t>
            </a:r>
            <a:r>
              <a:rPr lang="de-DE" noProof="0" dirty="0" err="1"/>
              <a:t>pt</a:t>
            </a:r>
            <a:endParaRPr lang="en-US" noProof="0" dirty="0"/>
          </a:p>
        </p:txBody>
      </p:sp>
      <p:sp>
        <p:nvSpPr>
          <p:cNvPr id="166" name="Footnote">
            <a:extLst>
              <a:ext uri="{FF2B5EF4-FFF2-40B4-BE49-F238E27FC236}">
                <a16:creationId xmlns:a16="http://schemas.microsoft.com/office/drawing/2014/main" id="{1D9962D9-4193-4A78-8426-8B6D0B25AC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96" name="Author"/>
          <p:cNvSpPr>
            <a:spLocks noGrp="1"/>
          </p:cNvSpPr>
          <p:nvPr>
            <p:ph type="ftr" sz="quarter" idx="17"/>
          </p:nvPr>
        </p:nvSpPr>
        <p:spPr>
          <a:xfrm>
            <a:off x="8054975" y="6340471"/>
            <a:ext cx="3259452" cy="144000"/>
          </a:xfrm>
        </p:spPr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67" name="Siemens Healthineers logo">
            <a:extLst>
              <a:ext uri="{FF2B5EF4-FFF2-40B4-BE49-F238E27FC236}">
                <a16:creationId xmlns:a16="http://schemas.microsoft.com/office/drawing/2014/main" id="{2DA2A2CE-361D-4EC3-B92E-CAD6A1146B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98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0" name="Siemens Healthineers logo">
            <a:extLst>
              <a:ext uri="{FF2B5EF4-FFF2-40B4-BE49-F238E27FC236}">
                <a16:creationId xmlns:a16="http://schemas.microsoft.com/office/drawing/2014/main" id="{05ECFCCA-E67E-4951-9242-12B3C9F71F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4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3" name="Picture placeholder"/>
          <p:cNvSpPr>
            <a:spLocks noGrp="1"/>
          </p:cNvSpPr>
          <p:nvPr>
            <p:ph type="pic" sz="quarter" idx="17" hasCustomPrompt="1"/>
          </p:nvPr>
        </p:nvSpPr>
        <p:spPr>
          <a:xfrm>
            <a:off x="3063240" y="1623600"/>
            <a:ext cx="6223000" cy="5238000"/>
          </a:xfrm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product picture</a:t>
            </a:r>
          </a:p>
        </p:txBody>
      </p:sp>
      <p:sp>
        <p:nvSpPr>
          <p:cNvPr id="14" name="Product detail 1"/>
          <p:cNvSpPr>
            <a:spLocks noGrp="1"/>
          </p:cNvSpPr>
          <p:nvPr>
            <p:ph type="body" sz="quarter" idx="26" hasCustomPrompt="1"/>
          </p:nvPr>
        </p:nvSpPr>
        <p:spPr>
          <a:xfrm>
            <a:off x="900000" y="2212094"/>
            <a:ext cx="2160000" cy="828000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 marL="147600" marR="0" indent="-147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265113" indent="26988">
              <a:defRPr sz="1400"/>
            </a:lvl4pPr>
          </a:lstStyle>
          <a:p>
            <a:pPr lvl="0"/>
            <a:r>
              <a:rPr lang="en-US" noProof="0" dirty="0"/>
              <a:t>Headline Calibri Bold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5" name="Product detail 2"/>
          <p:cNvSpPr>
            <a:spLocks noGrp="1"/>
          </p:cNvSpPr>
          <p:nvPr>
            <p:ph type="body" sz="quarter" idx="27" hasCustomPrompt="1"/>
          </p:nvPr>
        </p:nvSpPr>
        <p:spPr>
          <a:xfrm>
            <a:off x="900000" y="3392894"/>
            <a:ext cx="2160000" cy="828000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 marL="147600" indent="-147600">
              <a:defRPr sz="1400"/>
            </a:lvl3pPr>
          </a:lstStyle>
          <a:p>
            <a:pPr lvl="0"/>
            <a:r>
              <a:rPr lang="en-US" noProof="0" dirty="0"/>
              <a:t>Headline Calibri Bold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8" name="Product detail 3"/>
          <p:cNvSpPr>
            <a:spLocks noGrp="1"/>
          </p:cNvSpPr>
          <p:nvPr>
            <p:ph type="body" sz="quarter" idx="28" hasCustomPrompt="1"/>
          </p:nvPr>
        </p:nvSpPr>
        <p:spPr>
          <a:xfrm>
            <a:off x="900000" y="4573694"/>
            <a:ext cx="2160000" cy="828000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 marL="147600" indent="-147600">
              <a:defRPr sz="1400"/>
            </a:lvl3pPr>
          </a:lstStyle>
          <a:p>
            <a:pPr lvl="0"/>
            <a:r>
              <a:rPr lang="en-US" noProof="0" dirty="0"/>
              <a:t>Headline Calibri Bold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23" name="Product detail 4"/>
          <p:cNvSpPr>
            <a:spLocks noGrp="1"/>
          </p:cNvSpPr>
          <p:nvPr>
            <p:ph type="body" sz="quarter" idx="16" hasCustomPrompt="1"/>
          </p:nvPr>
        </p:nvSpPr>
        <p:spPr>
          <a:xfrm>
            <a:off x="9288000" y="2802494"/>
            <a:ext cx="2160000" cy="828000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 marL="147600" indent="-147600">
              <a:defRPr sz="1400"/>
            </a:lvl3pPr>
          </a:lstStyle>
          <a:p>
            <a:pPr lvl="0"/>
            <a:r>
              <a:rPr lang="en-US" noProof="0" dirty="0"/>
              <a:t>Headline Calibri Bold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27" name="Product detail 5"/>
          <p:cNvSpPr>
            <a:spLocks noGrp="1"/>
          </p:cNvSpPr>
          <p:nvPr>
            <p:ph type="body" sz="quarter" idx="25" hasCustomPrompt="1"/>
          </p:nvPr>
        </p:nvSpPr>
        <p:spPr>
          <a:xfrm>
            <a:off x="9288000" y="3983294"/>
            <a:ext cx="2160000" cy="828000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 marL="147600" indent="-147600">
              <a:defRPr sz="1400"/>
            </a:lvl3pPr>
          </a:lstStyle>
          <a:p>
            <a:pPr lvl="0"/>
            <a:r>
              <a:rPr lang="en-US" noProof="0" dirty="0"/>
              <a:t>Headline Calibri Bold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22" name="Siemens Healthineers logo">
            <a:extLst>
              <a:ext uri="{FF2B5EF4-FFF2-40B4-BE49-F238E27FC236}">
                <a16:creationId xmlns:a16="http://schemas.microsoft.com/office/drawing/2014/main" id="{57AE67C3-A035-4D77-A3D4-AC7D74AD31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186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ey cover"/>
          <p:cNvSpPr/>
          <p:nvPr userDrawn="1"/>
        </p:nvSpPr>
        <p:spPr bwMode="auto">
          <a:xfrm>
            <a:off x="0" y="0"/>
            <a:ext cx="6000750" cy="68580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540000" y="219599"/>
            <a:ext cx="4697163" cy="83291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de-DE" dirty="0"/>
          </a:p>
        </p:txBody>
      </p:sp>
      <p:sp>
        <p:nvSpPr>
          <p:cNvPr id="6" name="Diagram"/>
          <p:cNvSpPr>
            <a:spLocks noGrp="1"/>
          </p:cNvSpPr>
          <p:nvPr>
            <p:ph type="chart" sz="quarter" idx="18" hasCustomPrompt="1"/>
          </p:nvPr>
        </p:nvSpPr>
        <p:spPr>
          <a:xfrm>
            <a:off x="0" y="1623600"/>
            <a:ext cx="6000750" cy="4572000"/>
          </a:xfrm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diagram</a:t>
            </a:r>
          </a:p>
        </p:txBody>
      </p:sp>
      <p:sp>
        <p:nvSpPr>
          <p:cNvPr id="7" name="Content">
            <a:extLst>
              <a:ext uri="{FF2B5EF4-FFF2-40B4-BE49-F238E27FC236}">
                <a16:creationId xmlns:a16="http://schemas.microsoft.com/office/drawing/2014/main" id="{2BF4AC8F-F597-45E5-8DEC-DEB931D9DAF0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572249" y="2263139"/>
            <a:ext cx="5058000" cy="3931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4" name="Siemens Healthineers logo">
            <a:extLst>
              <a:ext uri="{FF2B5EF4-FFF2-40B4-BE49-F238E27FC236}">
                <a16:creationId xmlns:a16="http://schemas.microsoft.com/office/drawing/2014/main" id="{5C7CC333-5A2B-46AC-8B83-498F30AB82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58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itle Picture (vertical)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5237163" y="0"/>
            <a:ext cx="6932612" cy="6858000"/>
          </a:xfrm>
          <a:noFill/>
        </p:spPr>
        <p:txBody>
          <a:bodyPr lIns="180000" tIns="180000" rIns="180000" bIns="180000"/>
          <a:lstStyle>
            <a:lvl1pPr>
              <a:defRPr/>
            </a:lvl1pPr>
          </a:lstStyle>
          <a:p>
            <a:r>
              <a:rPr lang="en-US" dirty="0"/>
              <a:t>Add a picture</a:t>
            </a:r>
            <a:endParaRPr lang="de-DE" dirty="0"/>
          </a:p>
        </p:txBody>
      </p:sp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540000" y="5032800"/>
            <a:ext cx="3574800" cy="360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Basic version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540000" y="1623600"/>
            <a:ext cx="4516188" cy="3366000"/>
          </a:xfrm>
        </p:spPr>
        <p:txBody>
          <a:bodyPr lIns="0" tIns="0" rIns="0" b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</a:t>
            </a:r>
            <a:br>
              <a:rPr lang="en-US" dirty="0"/>
            </a:br>
            <a:r>
              <a:rPr lang="en-US" dirty="0"/>
              <a:t>Bold 52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5715054"/>
            <a:ext cx="3574800" cy="541015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 Calibri 16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pic>
        <p:nvPicPr>
          <p:cNvPr id="87" name="Siemens Healthineers logo">
            <a:extLst>
              <a:ext uri="{FF2B5EF4-FFF2-40B4-BE49-F238E27FC236}">
                <a16:creationId xmlns:a16="http://schemas.microsoft.com/office/drawing/2014/main" id="{5C47D4D0-1261-4166-A003-74EAB8DCE9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3908" y="497114"/>
            <a:ext cx="2484000" cy="59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822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nical Pictures, Title/Content/Pictur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539999" y="219599"/>
            <a:ext cx="9212400" cy="83291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de-DE" dirty="0"/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9F588DA8-B417-4AA8-9930-A6744CC61E9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40000" y="1619250"/>
            <a:ext cx="5635375" cy="45738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52C62DF1-15C2-4184-A4A8-1D85A6A7CF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115175" y="1619250"/>
            <a:ext cx="4513262" cy="4573588"/>
          </a:xfrm>
        </p:spPr>
        <p:txBody>
          <a:bodyPr lIns="180000" tIns="180000" rIns="180000" bIns="18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Add a picture</a:t>
            </a:r>
            <a:endParaRPr lang="en-GB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Author | Department</a:t>
            </a:r>
          </a:p>
        </p:txBody>
      </p:sp>
      <p:sp>
        <p:nvSpPr>
          <p:cNvPr id="101" name="Restricted"/>
          <p:cNvSpPr txBox="1"/>
          <p:nvPr userDrawn="1"/>
        </p:nvSpPr>
        <p:spPr>
          <a:xfrm>
            <a:off x="8054976" y="6519470"/>
            <a:ext cx="35712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e-DE" sz="1000" dirty="0">
                <a:solidFill>
                  <a:schemeClr val="bg1"/>
                </a:solidFill>
              </a:rPr>
              <a:t>Restricted © Siemens Healthcare GmbH, 2018</a:t>
            </a:r>
          </a:p>
        </p:txBody>
      </p:sp>
      <p:pic>
        <p:nvPicPr>
          <p:cNvPr id="108" name="Siemens Healthineers logo">
            <a:extLst>
              <a:ext uri="{FF2B5EF4-FFF2-40B4-BE49-F238E27FC236}">
                <a16:creationId xmlns:a16="http://schemas.microsoft.com/office/drawing/2014/main" id="{418176E0-4F12-4F90-92BB-288ECE13FF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4504" y="281267"/>
            <a:ext cx="1450797" cy="345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4CCA68-ECFB-4738-8888-BCE166E98278}"/>
              </a:ext>
            </a:extLst>
          </p:cNvPr>
          <p:cNvSpPr txBox="1"/>
          <p:nvPr userDrawn="1"/>
        </p:nvSpPr>
        <p:spPr>
          <a:xfrm>
            <a:off x="11347637" y="6340471"/>
            <a:ext cx="280800" cy="1440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6F82AF1F-8753-46F1-A314-2F45498EFC31}" type="slidenum">
              <a:rPr lang="de-DE" sz="1000" b="1" i="0" u="none" kern="1200" spc="0" smtClean="0">
                <a:solidFill>
                  <a:schemeClr val="bg1"/>
                </a:solidFill>
                <a:latin typeface="Calibri" panose="020F0502020204030204" pitchFamily="34" charset="0"/>
              </a:rPr>
              <a:pPr marL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000" b="1" i="0" u="none" kern="1200" spc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8973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linical Pictures, Title/Content/Pictur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0000" y="219599"/>
            <a:ext cx="9210425" cy="832913"/>
          </a:xfrm>
        </p:spPr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7" name="Content left column">
            <a:extLst>
              <a:ext uri="{FF2B5EF4-FFF2-40B4-BE49-F238E27FC236}">
                <a16:creationId xmlns:a16="http://schemas.microsoft.com/office/drawing/2014/main" id="{F3DE8C85-D5DE-48E2-BC87-EE21BFCB3F6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40000" y="1623600"/>
            <a:ext cx="4514400" cy="457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4" name="Clinical image 1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6174000" y="1623600"/>
            <a:ext cx="2638800" cy="1879200"/>
          </a:xfrm>
          <a:ln w="3175">
            <a:solidFill>
              <a:schemeClr val="tx2"/>
            </a:solidFill>
          </a:ln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5" name="Caption 1">
            <a:extLst>
              <a:ext uri="{FF2B5EF4-FFF2-40B4-BE49-F238E27FC236}">
                <a16:creationId xmlns:a16="http://schemas.microsoft.com/office/drawing/2014/main" id="{A4D87FDD-062F-49D8-809F-5741C82145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75375" y="3502800"/>
            <a:ext cx="2642400" cy="331200"/>
          </a:xfrm>
        </p:spPr>
        <p:txBody>
          <a:bodyPr tIns="36000"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4" name="Clinical image 2">
            <a:extLst>
              <a:ext uri="{FF2B5EF4-FFF2-40B4-BE49-F238E27FC236}">
                <a16:creationId xmlns:a16="http://schemas.microsoft.com/office/drawing/2014/main" id="{1B6A89FF-0093-42D5-A01F-9F38E6EAE9A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989200" y="1623600"/>
            <a:ext cx="2638800" cy="1879200"/>
          </a:xfrm>
          <a:ln w="3175">
            <a:solidFill>
              <a:schemeClr val="tx2"/>
            </a:solidFill>
          </a:ln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24" name="Caption 2">
            <a:extLst>
              <a:ext uri="{FF2B5EF4-FFF2-40B4-BE49-F238E27FC236}">
                <a16:creationId xmlns:a16="http://schemas.microsoft.com/office/drawing/2014/main" id="{650FABFD-7068-4DE9-976C-84AD6DB2DF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5600" y="3502800"/>
            <a:ext cx="2642400" cy="331200"/>
          </a:xfrm>
        </p:spPr>
        <p:txBody>
          <a:bodyPr tIns="36000"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5" name="Clinical image 3">
            <a:extLst>
              <a:ext uri="{FF2B5EF4-FFF2-40B4-BE49-F238E27FC236}">
                <a16:creationId xmlns:a16="http://schemas.microsoft.com/office/drawing/2014/main" id="{0FB77AF6-1131-46EA-A876-D52D6E453D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174000" y="3981600"/>
            <a:ext cx="2638800" cy="1879200"/>
          </a:xfrm>
          <a:ln w="3175">
            <a:solidFill>
              <a:schemeClr val="tx2"/>
            </a:solidFill>
          </a:ln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25" name="Caption 3">
            <a:extLst>
              <a:ext uri="{FF2B5EF4-FFF2-40B4-BE49-F238E27FC236}">
                <a16:creationId xmlns:a16="http://schemas.microsoft.com/office/drawing/2014/main" id="{122681D0-1733-4184-8DE3-4F7818D7DE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75375" y="5860800"/>
            <a:ext cx="2642400" cy="331200"/>
          </a:xfrm>
        </p:spPr>
        <p:txBody>
          <a:bodyPr tIns="36000"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7" name="Clinical image 4">
            <a:extLst>
              <a:ext uri="{FF2B5EF4-FFF2-40B4-BE49-F238E27FC236}">
                <a16:creationId xmlns:a16="http://schemas.microsoft.com/office/drawing/2014/main" id="{45149F5E-90E9-4952-A69E-9F6C567BF48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989200" y="3981600"/>
            <a:ext cx="2638800" cy="1879200"/>
          </a:xfrm>
          <a:ln w="3175">
            <a:solidFill>
              <a:schemeClr val="tx2"/>
            </a:solidFill>
          </a:ln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26" name="Caption 4">
            <a:extLst>
              <a:ext uri="{FF2B5EF4-FFF2-40B4-BE49-F238E27FC236}">
                <a16:creationId xmlns:a16="http://schemas.microsoft.com/office/drawing/2014/main" id="{868D25E9-432A-40D3-8673-17F684EC8D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5600" y="5860800"/>
            <a:ext cx="2642400" cy="331200"/>
          </a:xfrm>
        </p:spPr>
        <p:txBody>
          <a:bodyPr tIns="36000"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sp>
        <p:nvSpPr>
          <p:cNvPr id="22" name="Restricted">
            <a:extLst>
              <a:ext uri="{FF2B5EF4-FFF2-40B4-BE49-F238E27FC236}">
                <a16:creationId xmlns:a16="http://schemas.microsoft.com/office/drawing/2014/main" id="{42452E35-28FF-43F0-BAA1-0E6FD1DE3EED}"/>
              </a:ext>
            </a:extLst>
          </p:cNvPr>
          <p:cNvSpPr txBox="1"/>
          <p:nvPr userDrawn="1"/>
        </p:nvSpPr>
        <p:spPr>
          <a:xfrm>
            <a:off x="8054976" y="6519470"/>
            <a:ext cx="35712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e-DE" sz="1000" dirty="0">
                <a:solidFill>
                  <a:schemeClr val="bg1"/>
                </a:solidFill>
              </a:rPr>
              <a:t>Restricted © Siemens Healthcare GmbH, 2018</a:t>
            </a:r>
          </a:p>
        </p:txBody>
      </p:sp>
      <p:pic>
        <p:nvPicPr>
          <p:cNvPr id="20" name="Siemens Healthineers logo">
            <a:extLst>
              <a:ext uri="{FF2B5EF4-FFF2-40B4-BE49-F238E27FC236}">
                <a16:creationId xmlns:a16="http://schemas.microsoft.com/office/drawing/2014/main" id="{BC2F1249-80CB-4DEF-AB9A-3694F6FE17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44504" y="281267"/>
            <a:ext cx="1450797" cy="3458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0FE2AC-E3F6-4795-9F40-E557323AE6B9}"/>
              </a:ext>
            </a:extLst>
          </p:cNvPr>
          <p:cNvSpPr txBox="1"/>
          <p:nvPr userDrawn="1"/>
        </p:nvSpPr>
        <p:spPr>
          <a:xfrm>
            <a:off x="11347637" y="6340471"/>
            <a:ext cx="280800" cy="1440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6F82AF1F-8753-46F1-A314-2F45498EFC31}" type="slidenum">
              <a:rPr lang="de-DE" sz="1000" b="1" i="0" u="none" kern="1200" spc="0" smtClean="0">
                <a:solidFill>
                  <a:schemeClr val="bg1"/>
                </a:solidFill>
                <a:latin typeface="Calibri" panose="020F0502020204030204" pitchFamily="34" charset="0"/>
              </a:rPr>
              <a:pPr marL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000" b="1" i="0" u="none" kern="1200" spc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8953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adline"/>
          <p:cNvSpPr>
            <a:spLocks noGrp="1"/>
          </p:cNvSpPr>
          <p:nvPr>
            <p:ph type="title" hasCustomPrompt="1"/>
          </p:nvPr>
        </p:nvSpPr>
        <p:spPr>
          <a:xfrm>
            <a:off x="540000" y="219599"/>
            <a:ext cx="6575175" cy="83291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de-DE" dirty="0"/>
          </a:p>
        </p:txBody>
      </p:sp>
      <p:sp>
        <p:nvSpPr>
          <p:cNvPr id="6" name="Content left">
            <a:extLst>
              <a:ext uri="{FF2B5EF4-FFF2-40B4-BE49-F238E27FC236}">
                <a16:creationId xmlns:a16="http://schemas.microsoft.com/office/drawing/2014/main" id="{B8F2235E-1561-4540-BBA6-ED3314518FCA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39750" y="1620000"/>
            <a:ext cx="4518000" cy="252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1" name="Content right">
            <a:extLst>
              <a:ext uri="{FF2B5EF4-FFF2-40B4-BE49-F238E27FC236}">
                <a16:creationId xmlns:a16="http://schemas.microsoft.com/office/drawing/2014/main" id="{0FB035AA-D8D6-455D-B8AF-CD2D66504C3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237163" y="1620000"/>
            <a:ext cx="4518000" cy="252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88" name="Siemens Healthineers logo">
            <a:extLst>
              <a:ext uri="{FF2B5EF4-FFF2-40B4-BE49-F238E27FC236}">
                <a16:creationId xmlns:a16="http://schemas.microsoft.com/office/drawing/2014/main" id="{B6178E59-1497-433B-BBC8-B4CC5BE3F2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86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540000" y="4359600"/>
            <a:ext cx="3579813" cy="360000"/>
          </a:xfrm>
        </p:spPr>
        <p:txBody>
          <a:bodyPr lIns="0" tIns="0" rIns="0" bIns="0" anchor="t" anchorCtr="0">
            <a:noAutofit/>
          </a:bodyPr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Basic version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540001" y="1915199"/>
            <a:ext cx="6394200" cy="2401200"/>
          </a:xfrm>
        </p:spPr>
        <p:txBody>
          <a:bodyPr lIns="0" tIns="0" rIns="0" b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</a:t>
            </a:r>
          </a:p>
        </p:txBody>
      </p:sp>
      <p:sp>
        <p:nvSpPr>
          <p:cNvPr id="6" name="Presenter">
            <a:extLst>
              <a:ext uri="{FF2B5EF4-FFF2-40B4-BE49-F238E27FC236}">
                <a16:creationId xmlns:a16="http://schemas.microsoft.com/office/drawing/2014/main" id="{046EC491-C7E1-4B50-AC08-4B82CD6C66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5090400"/>
            <a:ext cx="3579813" cy="540000"/>
          </a:xfrm>
        </p:spPr>
        <p:txBody>
          <a:bodyPr/>
          <a:lstStyle>
            <a:lvl1pPr>
              <a:defRPr sz="1600" b="0"/>
            </a:lvl1pPr>
          </a:lstStyle>
          <a:p>
            <a:r>
              <a:rPr lang="en-US" dirty="0"/>
              <a:t>Presenter Calibri 16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pic>
        <p:nvPicPr>
          <p:cNvPr id="87" name="Siemens Healthineers logo">
            <a:extLst>
              <a:ext uri="{FF2B5EF4-FFF2-40B4-BE49-F238E27FC236}">
                <a16:creationId xmlns:a16="http://schemas.microsoft.com/office/drawing/2014/main" id="{35EEC452-B426-4E7B-8973-E9DC55604B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3908" y="497114"/>
            <a:ext cx="2484000" cy="592209"/>
          </a:xfrm>
          <a:prstGeom prst="rect">
            <a:avLst/>
          </a:prstGeom>
        </p:spPr>
      </p:pic>
      <p:pic>
        <p:nvPicPr>
          <p:cNvPr id="7" name="Dot pulse">
            <a:extLst>
              <a:ext uri="{FF2B5EF4-FFF2-40B4-BE49-F238E27FC236}">
                <a16:creationId xmlns:a16="http://schemas.microsoft.com/office/drawing/2014/main" id="{BF10F800-E2D2-4A30-9DC1-1940116C0E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175" y="4029933"/>
            <a:ext cx="2826000" cy="144267"/>
          </a:xfrm>
          <a:prstGeom prst="rect">
            <a:avLst/>
          </a:prstGeom>
        </p:spPr>
      </p:pic>
      <p:sp>
        <p:nvSpPr>
          <p:cNvPr id="8" name="Abgerundetes Rechteck 8">
            <a:extLst>
              <a:ext uri="{FF2B5EF4-FFF2-40B4-BE49-F238E27FC236}">
                <a16:creationId xmlns:a16="http://schemas.microsoft.com/office/drawing/2014/main" id="{DBB37A37-4416-4E90-92A7-341CF6FAF214}"/>
              </a:ext>
            </a:extLst>
          </p:cNvPr>
          <p:cNvSpPr/>
          <p:nvPr userDrawn="1"/>
        </p:nvSpPr>
        <p:spPr>
          <a:xfrm>
            <a:off x="12560400" y="5407843"/>
            <a:ext cx="1800000" cy="1450157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chemeClr val="tx1"/>
                </a:solidFill>
                <a:latin typeface="+mn-lt"/>
              </a:rPr>
              <a:t>The animation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of the dot pulse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can be </a:t>
            </a:r>
            <a:r>
              <a:rPr lang="en-US" sz="1100" dirty="0">
                <a:solidFill>
                  <a:schemeClr val="tx1"/>
                </a:solidFill>
              </a:rPr>
              <a:t>optionally 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switched off on the master layout.</a:t>
            </a:r>
          </a:p>
          <a:p>
            <a:endParaRPr lang="en-US" sz="1100" dirty="0">
              <a:solidFill>
                <a:schemeClr val="bg1"/>
              </a:solidFill>
              <a:latin typeface="+mn-lt"/>
            </a:endParaRP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Go to View &gt; Slide Master</a:t>
            </a: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After that go to Animations &gt; Animations Pane.</a:t>
            </a:r>
          </a:p>
        </p:txBody>
      </p:sp>
    </p:spTree>
    <p:extLst>
      <p:ext uri="{BB962C8B-B14F-4D97-AF65-F5344CB8AC3E}">
        <p14:creationId xmlns:p14="http://schemas.microsoft.com/office/powerpoint/2010/main" val="205735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 hasCustomPrompt="1"/>
          </p:nvPr>
        </p:nvSpPr>
        <p:spPr>
          <a:xfrm>
            <a:off x="1476374" y="1623600"/>
            <a:ext cx="7336347" cy="122400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ETIAM sit </a:t>
            </a:r>
            <a:r>
              <a:rPr lang="en-US" dirty="0" err="1"/>
              <a:t>atmet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1476374" y="3009329"/>
            <a:ext cx="7337425" cy="166131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</a:t>
            </a:r>
          </a:p>
        </p:txBody>
      </p:sp>
      <p:sp>
        <p:nvSpPr>
          <p:cNvPr id="12" name="Author"/>
          <p:cNvSpPr>
            <a:spLocks noGrp="1"/>
          </p:cNvSpPr>
          <p:nvPr>
            <p:ph type="ftr" sz="quarter" idx="3"/>
          </p:nvPr>
        </p:nvSpPr>
        <p:spPr>
          <a:xfrm>
            <a:off x="8054975" y="6340471"/>
            <a:ext cx="3259452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3" name="Siemens Healthineers logo">
            <a:extLst>
              <a:ext uri="{FF2B5EF4-FFF2-40B4-BE49-F238E27FC236}">
                <a16:creationId xmlns:a16="http://schemas.microsoft.com/office/drawing/2014/main" id="{72B2F2CC-04D6-480A-9038-E43A364732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1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icture">
    <p:bg bwMode="lt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ite cover"/>
          <p:cNvSpPr/>
          <p:nvPr userDrawn="1"/>
        </p:nvSpPr>
        <p:spPr bwMode="white">
          <a:xfrm>
            <a:off x="6934200" y="0"/>
            <a:ext cx="52355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7512775" y="2334410"/>
            <a:ext cx="4115663" cy="2601334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</a:t>
            </a:r>
          </a:p>
        </p:txBody>
      </p:sp>
      <p:sp>
        <p:nvSpPr>
          <p:cNvPr id="9" name="Footnote">
            <a:extLst>
              <a:ext uri="{FF2B5EF4-FFF2-40B4-BE49-F238E27FC236}">
                <a16:creationId xmlns:a16="http://schemas.microsoft.com/office/drawing/2014/main" id="{4D8785A4-C6E6-43A1-9BA1-402D04E7BADC}"/>
              </a:ext>
            </a:extLst>
          </p:cNvPr>
          <p:cNvSpPr txBox="1"/>
          <p:nvPr userDrawn="1"/>
        </p:nvSpPr>
        <p:spPr>
          <a:xfrm>
            <a:off x="540000" y="6372559"/>
            <a:ext cx="2636337" cy="324000"/>
          </a:xfrm>
          <a:prstGeom prst="rect">
            <a:avLst/>
          </a:prstGeom>
          <a:noFill/>
        </p:spPr>
        <p:txBody>
          <a:bodyPr wrap="square" lIns="0" tIns="0" r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/>
                </a:solidFill>
              </a:rPr>
              <a:t>Click to add footnote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second line</a:t>
            </a:r>
          </a:p>
        </p:txBody>
      </p:sp>
      <p:sp>
        <p:nvSpPr>
          <p:cNvPr id="12" name="Author"/>
          <p:cNvSpPr>
            <a:spLocks noGrp="1"/>
          </p:cNvSpPr>
          <p:nvPr>
            <p:ph type="ftr" sz="quarter" idx="3"/>
          </p:nvPr>
        </p:nvSpPr>
        <p:spPr>
          <a:xfrm>
            <a:off x="8054975" y="6340471"/>
            <a:ext cx="3259452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sp>
        <p:nvSpPr>
          <p:cNvPr id="16" name="Restricted"/>
          <p:cNvSpPr txBox="1"/>
          <p:nvPr userDrawn="1"/>
        </p:nvSpPr>
        <p:spPr>
          <a:xfrm>
            <a:off x="8056799" y="6519470"/>
            <a:ext cx="35712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000" dirty="0">
                <a:solidFill>
                  <a:schemeClr val="tx1"/>
                </a:solidFill>
              </a:rPr>
              <a:t>Restricted © Siemens Healthcare GmbH, 2018</a:t>
            </a:r>
          </a:p>
        </p:txBody>
      </p:sp>
      <p:pic>
        <p:nvPicPr>
          <p:cNvPr id="11" name="Siemens Healthineers logo">
            <a:extLst>
              <a:ext uri="{FF2B5EF4-FFF2-40B4-BE49-F238E27FC236}">
                <a16:creationId xmlns:a16="http://schemas.microsoft.com/office/drawing/2014/main" id="{F2A95EF1-1926-47A8-A827-99B1C6C611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7245B0-2A34-4E93-8EFF-DD735993B24D}"/>
              </a:ext>
            </a:extLst>
          </p:cNvPr>
          <p:cNvSpPr txBox="1"/>
          <p:nvPr userDrawn="1"/>
        </p:nvSpPr>
        <p:spPr>
          <a:xfrm>
            <a:off x="11347637" y="6340471"/>
            <a:ext cx="280800" cy="1440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6F82AF1F-8753-46F1-A314-2F45498EFC31}" type="slidenum">
              <a:rPr lang="de-DE" sz="1000" b="1" i="0" u="none" kern="1200" spc="0" smtClean="0">
                <a:solidFill>
                  <a:schemeClr val="tx1">
                    <a:lumMod val="100000"/>
                  </a:schemeClr>
                </a:solidFill>
                <a:latin typeface="Calibri" panose="020F0502020204030204" pitchFamily="34" charset="0"/>
              </a:rPr>
              <a:pPr marL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000" b="1" i="0" u="none" kern="1200" spc="0" dirty="0">
              <a:solidFill>
                <a:schemeClr val="tx1">
                  <a:lumMod val="10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138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icture (cut-out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34200" cy="6858000"/>
          </a:xfrm>
        </p:spPr>
        <p:txBody>
          <a:bodyPr lIns="180000" tIns="180000" rIns="180000" bIns="180000"/>
          <a:lstStyle>
            <a:lvl1pPr>
              <a:defRPr/>
            </a:lvl1pPr>
          </a:lstStyle>
          <a:p>
            <a:r>
              <a:rPr lang="de-DE" dirty="0"/>
              <a:t>Add a product picture</a:t>
            </a:r>
          </a:p>
        </p:txBody>
      </p:sp>
      <p:sp>
        <p:nvSpPr>
          <p:cNvPr id="2" name="Product tag"/>
          <p:cNvSpPr>
            <a:spLocks noGrp="1"/>
          </p:cNvSpPr>
          <p:nvPr>
            <p:ph type="ctrTitle" hasCustomPrompt="1"/>
          </p:nvPr>
        </p:nvSpPr>
        <p:spPr>
          <a:xfrm>
            <a:off x="7125500" y="1623600"/>
            <a:ext cx="4502938" cy="122400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ETIAM sit </a:t>
            </a:r>
            <a:r>
              <a:rPr lang="en-US" dirty="0" err="1"/>
              <a:t>atmet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7125500" y="3009329"/>
            <a:ext cx="4503600" cy="166131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</a:t>
            </a:r>
          </a:p>
        </p:txBody>
      </p:sp>
      <p:sp>
        <p:nvSpPr>
          <p:cNvPr id="9" name="Footnote">
            <a:extLst>
              <a:ext uri="{FF2B5EF4-FFF2-40B4-BE49-F238E27FC236}">
                <a16:creationId xmlns:a16="http://schemas.microsoft.com/office/drawing/2014/main" id="{63A13AEC-6E96-4994-BA26-3AFB5FCFE509}"/>
              </a:ext>
            </a:extLst>
          </p:cNvPr>
          <p:cNvSpPr txBox="1"/>
          <p:nvPr userDrawn="1"/>
        </p:nvSpPr>
        <p:spPr>
          <a:xfrm>
            <a:off x="540000" y="6372559"/>
            <a:ext cx="2636337" cy="324000"/>
          </a:xfrm>
          <a:prstGeom prst="rect">
            <a:avLst/>
          </a:prstGeom>
          <a:noFill/>
        </p:spPr>
        <p:txBody>
          <a:bodyPr wrap="square" lIns="0" tIns="0" r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/>
                </a:solidFill>
              </a:rPr>
              <a:t>Click to add footnote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second line</a:t>
            </a:r>
          </a:p>
        </p:txBody>
      </p:sp>
      <p:sp>
        <p:nvSpPr>
          <p:cNvPr id="12" name="Author"/>
          <p:cNvSpPr>
            <a:spLocks noGrp="1"/>
          </p:cNvSpPr>
          <p:nvPr>
            <p:ph type="ftr" sz="quarter" idx="3"/>
          </p:nvPr>
        </p:nvSpPr>
        <p:spPr>
          <a:xfrm>
            <a:off x="8054975" y="6340471"/>
            <a:ext cx="3259452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5" name="Siemens Healthineers logo">
            <a:extLst>
              <a:ext uri="{FF2B5EF4-FFF2-40B4-BE49-F238E27FC236}">
                <a16:creationId xmlns:a16="http://schemas.microsoft.com/office/drawing/2014/main" id="{71639FCE-B405-406F-AB7D-EA609CD234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2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/Table of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0000" y="219599"/>
            <a:ext cx="9210425" cy="8329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 of Contents</a:t>
            </a:r>
            <a:br>
              <a:rPr lang="en-US" dirty="0"/>
            </a:br>
            <a:r>
              <a:rPr lang="en-US" dirty="0"/>
              <a:t>Title Calibri Bold 28 </a:t>
            </a:r>
            <a:r>
              <a:rPr lang="en-US" dirty="0" err="1"/>
              <a:t>pt</a:t>
            </a:r>
            <a:endParaRPr lang="en-US" noProof="0" dirty="0"/>
          </a:p>
        </p:txBody>
      </p:sp>
      <p:sp>
        <p:nvSpPr>
          <p:cNvPr id="23" name="Content"/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1623600"/>
            <a:ext cx="4512060" cy="4570825"/>
          </a:xfrm>
        </p:spPr>
        <p:txBody>
          <a:bodyPr/>
          <a:lstStyle>
            <a:lvl1pPr marL="219600" indent="-219600"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510088" algn="r"/>
              </a:tabLst>
              <a:defRPr lang="en-US" sz="1800" b="1" kern="1200" noProof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9600" indent="0">
              <a:buFont typeface="Arial" panose="020B0604020202020204" pitchFamily="34" charset="0"/>
              <a:buNone/>
              <a:tabLst>
                <a:tab pos="4510088" algn="r"/>
              </a:tabLst>
              <a:defRPr b="0">
                <a:solidFill>
                  <a:schemeClr val="tx1"/>
                </a:solidFill>
              </a:defRPr>
            </a:lvl2pPr>
            <a:lvl3pPr marL="457200" indent="-228600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10088" algn="r"/>
              </a:tabLst>
              <a:defRPr/>
            </a:lvl3pPr>
            <a:lvl4pPr>
              <a:defRPr/>
            </a:lvl4pPr>
          </a:lstStyle>
          <a:p>
            <a:pPr lvl="0"/>
            <a:r>
              <a:rPr lang="en-US" noProof="0" dirty="0"/>
              <a:t>Text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0"/>
            <a:r>
              <a:rPr lang="en-US" noProof="0" dirty="0"/>
              <a:t>Text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3" name="Picture placeholder"/>
          <p:cNvSpPr>
            <a:spLocks noGrp="1"/>
          </p:cNvSpPr>
          <p:nvPr>
            <p:ph type="pic" sz="quarter" idx="17" hasCustomPrompt="1"/>
          </p:nvPr>
        </p:nvSpPr>
        <p:spPr>
          <a:xfrm>
            <a:off x="6175376" y="1623600"/>
            <a:ext cx="4514850" cy="2538000"/>
          </a:xfrm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illustrative image</a:t>
            </a:r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2" name="Siemens Healthineers logo">
            <a:extLst>
              <a:ext uri="{FF2B5EF4-FFF2-40B4-BE49-F238E27FC236}">
                <a16:creationId xmlns:a16="http://schemas.microsoft.com/office/drawing/2014/main" id="{5B079570-04AF-4229-A2FB-E49C0FA353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95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0000" y="219599"/>
            <a:ext cx="9210425" cy="832913"/>
          </a:xfrm>
        </p:spPr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4" name="Content">
            <a:extLst>
              <a:ext uri="{FF2B5EF4-FFF2-40B4-BE49-F238E27FC236}">
                <a16:creationId xmlns:a16="http://schemas.microsoft.com/office/drawing/2014/main" id="{906B1CE5-AD7F-4EF1-A5A9-79DBBDA7E9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39999" y="1623600"/>
            <a:ext cx="9212400" cy="457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4" name="Siemens Healthineers logo">
            <a:extLst>
              <a:ext uri="{FF2B5EF4-FFF2-40B4-BE49-F238E27FC236}">
                <a16:creationId xmlns:a16="http://schemas.microsoft.com/office/drawing/2014/main" id="{432736EC-6501-42F7-8D77-527C9087F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1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, Text and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0000" y="219599"/>
            <a:ext cx="9210425" cy="83291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5" name="Content">
            <a:extLst>
              <a:ext uri="{FF2B5EF4-FFF2-40B4-BE49-F238E27FC236}">
                <a16:creationId xmlns:a16="http://schemas.microsoft.com/office/drawing/2014/main" id="{9C6F4BCA-FA11-41BC-899F-4225802B0B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40000" y="1623600"/>
            <a:ext cx="4510800" cy="457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3" name="Picture placeholder"/>
          <p:cNvSpPr>
            <a:spLocks noGrp="1"/>
          </p:cNvSpPr>
          <p:nvPr>
            <p:ph type="pic" sz="quarter" idx="17" hasCustomPrompt="1"/>
          </p:nvPr>
        </p:nvSpPr>
        <p:spPr>
          <a:xfrm>
            <a:off x="6175375" y="1623600"/>
            <a:ext cx="5453063" cy="4572000"/>
          </a:xfrm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7" name="Author">
            <a:extLst>
              <a:ext uri="{FF2B5EF4-FFF2-40B4-BE49-F238E27FC236}">
                <a16:creationId xmlns:a16="http://schemas.microsoft.com/office/drawing/2014/main" id="{26CB829D-BCCA-4C81-9883-CB2EF6F5A81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4" name="Siemens Healthineers logo">
            <a:extLst>
              <a:ext uri="{FF2B5EF4-FFF2-40B4-BE49-F238E27FC236}">
                <a16:creationId xmlns:a16="http://schemas.microsoft.com/office/drawing/2014/main" id="{0A0C2692-8EAB-494D-9DDD-3D6F2724AC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72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/>
          <p:cNvSpPr>
            <a:spLocks noGrp="1"/>
          </p:cNvSpPr>
          <p:nvPr>
            <p:ph type="title"/>
          </p:nvPr>
        </p:nvSpPr>
        <p:spPr>
          <a:xfrm>
            <a:off x="540000" y="219599"/>
            <a:ext cx="9210425" cy="8329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0" y="1623600"/>
            <a:ext cx="9210425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5" name="Author"/>
          <p:cNvSpPr>
            <a:spLocks noGrp="1"/>
          </p:cNvSpPr>
          <p:nvPr>
            <p:ph type="ftr" sz="quarter" idx="3"/>
          </p:nvPr>
        </p:nvSpPr>
        <p:spPr>
          <a:xfrm>
            <a:off x="8054975" y="6340471"/>
            <a:ext cx="3259452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Author | Department</a:t>
            </a:r>
          </a:p>
        </p:txBody>
      </p:sp>
      <p:grpSp>
        <p:nvGrpSpPr>
          <p:cNvPr id="4" name="Marker">
            <a:extLst>
              <a:ext uri="{FF2B5EF4-FFF2-40B4-BE49-F238E27FC236}">
                <a16:creationId xmlns:a16="http://schemas.microsoft.com/office/drawing/2014/main" id="{177468D6-3548-46CA-8691-336AA6DB769A}"/>
              </a:ext>
            </a:extLst>
          </p:cNvPr>
          <p:cNvGrpSpPr/>
          <p:nvPr/>
        </p:nvGrpSpPr>
        <p:grpSpPr>
          <a:xfrm>
            <a:off x="-468000" y="-360000"/>
            <a:ext cx="12999600" cy="7578000"/>
            <a:chOff x="-468000" y="-360000"/>
            <a:chExt cx="12999600" cy="7578000"/>
          </a:xfrm>
        </p:grpSpPr>
        <p:cxnSp>
          <p:nvCxnSpPr>
            <p:cNvPr id="41" name="Gerade Verbindung 40"/>
            <p:cNvCxnSpPr/>
            <p:nvPr userDrawn="1"/>
          </p:nvCxnSpPr>
          <p:spPr>
            <a:xfrm>
              <a:off x="5400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/>
            <p:cNvCxnSpPr/>
            <p:nvPr userDrawn="1"/>
          </p:nvCxnSpPr>
          <p:spPr>
            <a:xfrm>
              <a:off x="5400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45"/>
            <p:cNvCxnSpPr/>
            <p:nvPr userDrawn="1"/>
          </p:nvCxnSpPr>
          <p:spPr>
            <a:xfrm>
              <a:off x="1299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/>
            <p:cNvCxnSpPr/>
            <p:nvPr userDrawn="1"/>
          </p:nvCxnSpPr>
          <p:spPr>
            <a:xfrm>
              <a:off x="1299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/>
            <p:cNvCxnSpPr/>
            <p:nvPr userDrawn="1"/>
          </p:nvCxnSpPr>
          <p:spPr>
            <a:xfrm>
              <a:off x="1479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 userDrawn="1"/>
          </p:nvCxnSpPr>
          <p:spPr>
            <a:xfrm>
              <a:off x="1479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/>
            <p:cNvCxnSpPr/>
            <p:nvPr userDrawn="1"/>
          </p:nvCxnSpPr>
          <p:spPr>
            <a:xfrm>
              <a:off x="2239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 userDrawn="1"/>
          </p:nvCxnSpPr>
          <p:spPr>
            <a:xfrm>
              <a:off x="2239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54"/>
            <p:cNvCxnSpPr/>
            <p:nvPr userDrawn="1"/>
          </p:nvCxnSpPr>
          <p:spPr>
            <a:xfrm>
              <a:off x="2419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55"/>
            <p:cNvCxnSpPr/>
            <p:nvPr userDrawn="1"/>
          </p:nvCxnSpPr>
          <p:spPr>
            <a:xfrm>
              <a:off x="2419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57"/>
            <p:cNvCxnSpPr/>
            <p:nvPr userDrawn="1"/>
          </p:nvCxnSpPr>
          <p:spPr>
            <a:xfrm>
              <a:off x="31781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58"/>
            <p:cNvCxnSpPr/>
            <p:nvPr userDrawn="1"/>
          </p:nvCxnSpPr>
          <p:spPr>
            <a:xfrm>
              <a:off x="31781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/>
            <p:cNvCxnSpPr/>
            <p:nvPr userDrawn="1"/>
          </p:nvCxnSpPr>
          <p:spPr>
            <a:xfrm>
              <a:off x="335915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/>
            <p:cNvCxnSpPr/>
            <p:nvPr userDrawn="1"/>
          </p:nvCxnSpPr>
          <p:spPr>
            <a:xfrm>
              <a:off x="335915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/>
            <p:cNvCxnSpPr/>
            <p:nvPr userDrawn="1"/>
          </p:nvCxnSpPr>
          <p:spPr>
            <a:xfrm>
              <a:off x="41148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64"/>
            <p:cNvCxnSpPr/>
            <p:nvPr userDrawn="1"/>
          </p:nvCxnSpPr>
          <p:spPr>
            <a:xfrm>
              <a:off x="41148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66"/>
            <p:cNvCxnSpPr/>
            <p:nvPr userDrawn="1"/>
          </p:nvCxnSpPr>
          <p:spPr>
            <a:xfrm>
              <a:off x="42957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67"/>
            <p:cNvCxnSpPr/>
            <p:nvPr userDrawn="1"/>
          </p:nvCxnSpPr>
          <p:spPr>
            <a:xfrm>
              <a:off x="42957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69"/>
            <p:cNvCxnSpPr/>
            <p:nvPr userDrawn="1"/>
          </p:nvCxnSpPr>
          <p:spPr>
            <a:xfrm>
              <a:off x="5054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70"/>
            <p:cNvCxnSpPr/>
            <p:nvPr userDrawn="1"/>
          </p:nvCxnSpPr>
          <p:spPr>
            <a:xfrm>
              <a:off x="5054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72"/>
            <p:cNvCxnSpPr/>
            <p:nvPr userDrawn="1"/>
          </p:nvCxnSpPr>
          <p:spPr>
            <a:xfrm>
              <a:off x="52355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73"/>
            <p:cNvCxnSpPr/>
            <p:nvPr userDrawn="1"/>
          </p:nvCxnSpPr>
          <p:spPr>
            <a:xfrm>
              <a:off x="52355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75"/>
            <p:cNvCxnSpPr/>
            <p:nvPr userDrawn="1"/>
          </p:nvCxnSpPr>
          <p:spPr>
            <a:xfrm>
              <a:off x="59944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76"/>
            <p:cNvCxnSpPr/>
            <p:nvPr userDrawn="1"/>
          </p:nvCxnSpPr>
          <p:spPr>
            <a:xfrm>
              <a:off x="59944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/>
            <p:cNvCxnSpPr/>
            <p:nvPr userDrawn="1"/>
          </p:nvCxnSpPr>
          <p:spPr>
            <a:xfrm>
              <a:off x="61753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79"/>
            <p:cNvCxnSpPr/>
            <p:nvPr userDrawn="1"/>
          </p:nvCxnSpPr>
          <p:spPr>
            <a:xfrm>
              <a:off x="61753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81"/>
            <p:cNvCxnSpPr/>
            <p:nvPr userDrawn="1"/>
          </p:nvCxnSpPr>
          <p:spPr>
            <a:xfrm>
              <a:off x="6934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82"/>
            <p:cNvCxnSpPr/>
            <p:nvPr userDrawn="1"/>
          </p:nvCxnSpPr>
          <p:spPr>
            <a:xfrm>
              <a:off x="6934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/>
            <p:cNvCxnSpPr/>
            <p:nvPr userDrawn="1"/>
          </p:nvCxnSpPr>
          <p:spPr>
            <a:xfrm>
              <a:off x="7114826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/>
            <p:cNvCxnSpPr/>
            <p:nvPr userDrawn="1"/>
          </p:nvCxnSpPr>
          <p:spPr>
            <a:xfrm>
              <a:off x="7114826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87"/>
            <p:cNvCxnSpPr/>
            <p:nvPr userDrawn="1"/>
          </p:nvCxnSpPr>
          <p:spPr>
            <a:xfrm>
              <a:off x="78740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88"/>
            <p:cNvCxnSpPr/>
            <p:nvPr userDrawn="1"/>
          </p:nvCxnSpPr>
          <p:spPr>
            <a:xfrm>
              <a:off x="78740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/>
            <p:cNvCxnSpPr/>
            <p:nvPr userDrawn="1"/>
          </p:nvCxnSpPr>
          <p:spPr>
            <a:xfrm>
              <a:off x="80549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/>
            <p:cNvCxnSpPr/>
            <p:nvPr userDrawn="1"/>
          </p:nvCxnSpPr>
          <p:spPr>
            <a:xfrm>
              <a:off x="80549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93"/>
            <p:cNvCxnSpPr/>
            <p:nvPr userDrawn="1"/>
          </p:nvCxnSpPr>
          <p:spPr>
            <a:xfrm>
              <a:off x="88138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94"/>
            <p:cNvCxnSpPr/>
            <p:nvPr userDrawn="1"/>
          </p:nvCxnSpPr>
          <p:spPr>
            <a:xfrm>
              <a:off x="88138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96"/>
            <p:cNvCxnSpPr/>
            <p:nvPr userDrawn="1"/>
          </p:nvCxnSpPr>
          <p:spPr>
            <a:xfrm>
              <a:off x="89947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97"/>
            <p:cNvCxnSpPr/>
            <p:nvPr userDrawn="1"/>
          </p:nvCxnSpPr>
          <p:spPr>
            <a:xfrm>
              <a:off x="89947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99"/>
            <p:cNvCxnSpPr/>
            <p:nvPr userDrawn="1"/>
          </p:nvCxnSpPr>
          <p:spPr>
            <a:xfrm>
              <a:off x="9751003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100"/>
            <p:cNvCxnSpPr/>
            <p:nvPr userDrawn="1"/>
          </p:nvCxnSpPr>
          <p:spPr>
            <a:xfrm>
              <a:off x="9751003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102"/>
            <p:cNvCxnSpPr/>
            <p:nvPr userDrawn="1"/>
          </p:nvCxnSpPr>
          <p:spPr>
            <a:xfrm>
              <a:off x="99282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103"/>
            <p:cNvCxnSpPr/>
            <p:nvPr userDrawn="1"/>
          </p:nvCxnSpPr>
          <p:spPr>
            <a:xfrm>
              <a:off x="99282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105"/>
            <p:cNvCxnSpPr/>
            <p:nvPr userDrawn="1"/>
          </p:nvCxnSpPr>
          <p:spPr>
            <a:xfrm>
              <a:off x="106902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106"/>
            <p:cNvCxnSpPr/>
            <p:nvPr userDrawn="1"/>
          </p:nvCxnSpPr>
          <p:spPr>
            <a:xfrm>
              <a:off x="106902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108"/>
            <p:cNvCxnSpPr/>
            <p:nvPr userDrawn="1"/>
          </p:nvCxnSpPr>
          <p:spPr>
            <a:xfrm>
              <a:off x="108680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109"/>
            <p:cNvCxnSpPr/>
            <p:nvPr userDrawn="1"/>
          </p:nvCxnSpPr>
          <p:spPr>
            <a:xfrm>
              <a:off x="108680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/>
            <p:cNvCxnSpPr/>
            <p:nvPr userDrawn="1"/>
          </p:nvCxnSpPr>
          <p:spPr>
            <a:xfrm>
              <a:off x="11628438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/>
            <p:cNvCxnSpPr/>
            <p:nvPr userDrawn="1"/>
          </p:nvCxnSpPr>
          <p:spPr>
            <a:xfrm>
              <a:off x="11628438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/>
            <p:cNvCxnSpPr/>
            <p:nvPr userDrawn="1"/>
          </p:nvCxnSpPr>
          <p:spPr>
            <a:xfrm rot="5400000">
              <a:off x="-360000" y="151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/>
            <p:cNvCxnSpPr/>
            <p:nvPr userDrawn="1"/>
          </p:nvCxnSpPr>
          <p:spPr>
            <a:xfrm rot="5400000">
              <a:off x="-360000" y="6084838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117"/>
            <p:cNvCxnSpPr/>
            <p:nvPr userDrawn="1"/>
          </p:nvCxnSpPr>
          <p:spPr>
            <a:xfrm rot="5400000">
              <a:off x="12423600" y="151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118"/>
            <p:cNvCxnSpPr/>
            <p:nvPr userDrawn="1"/>
          </p:nvCxnSpPr>
          <p:spPr>
            <a:xfrm rot="5400000">
              <a:off x="12423600" y="6084838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CBC6209-A7E2-4F1F-A86E-330817A9A8C0}"/>
              </a:ext>
            </a:extLst>
          </p:cNvPr>
          <p:cNvSpPr txBox="1"/>
          <p:nvPr/>
        </p:nvSpPr>
        <p:spPr>
          <a:xfrm>
            <a:off x="11347637" y="6340471"/>
            <a:ext cx="280800" cy="1440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6F82AF1F-8753-46F1-A314-2F45498EFC31}" type="slidenum">
              <a:rPr lang="de-DE" sz="1000" b="1" i="0" u="none" kern="1200" spc="0" smtClean="0">
                <a:solidFill>
                  <a:schemeClr val="tx1">
                    <a:lumMod val="100000"/>
                  </a:schemeClr>
                </a:solidFill>
                <a:latin typeface="Calibri" panose="020F0502020204030204" pitchFamily="34" charset="0"/>
              </a:rPr>
              <a:pPr marL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000" b="1" i="0" u="none" kern="1200" spc="0" dirty="0">
              <a:solidFill>
                <a:schemeClr val="tx1">
                  <a:lumMod val="10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4" name="Restricted">
            <a:extLst>
              <a:ext uri="{FF2B5EF4-FFF2-40B4-BE49-F238E27FC236}">
                <a16:creationId xmlns:a16="http://schemas.microsoft.com/office/drawing/2014/main" id="{80B62AD4-5C66-42D5-BF2D-D5624DB31253}"/>
              </a:ext>
            </a:extLst>
          </p:cNvPr>
          <p:cNvSpPr txBox="1"/>
          <p:nvPr/>
        </p:nvSpPr>
        <p:spPr>
          <a:xfrm>
            <a:off x="8056564" y="6519470"/>
            <a:ext cx="357187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000" dirty="0">
                <a:solidFill>
                  <a:schemeClr val="tx1"/>
                </a:solidFill>
              </a:rPr>
              <a:t>Restricted © Siemens Healthcare GmbH, 2018</a:t>
            </a:r>
          </a:p>
        </p:txBody>
      </p:sp>
    </p:spTree>
    <p:extLst>
      <p:ext uri="{BB962C8B-B14F-4D97-AF65-F5344CB8AC3E}">
        <p14:creationId xmlns:p14="http://schemas.microsoft.com/office/powerpoint/2010/main" val="2632197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715" r:id="rId2"/>
    <p:sldLayoutId id="2147483717" r:id="rId3"/>
    <p:sldLayoutId id="2147483729" r:id="rId4"/>
    <p:sldLayoutId id="2147483718" r:id="rId5"/>
    <p:sldLayoutId id="2147483716" r:id="rId6"/>
    <p:sldLayoutId id="2147483725" r:id="rId7"/>
    <p:sldLayoutId id="2147483724" r:id="rId8"/>
    <p:sldLayoutId id="2147483698" r:id="rId9"/>
    <p:sldLayoutId id="2147483723" r:id="rId10"/>
    <p:sldLayoutId id="2147483721" r:id="rId11"/>
    <p:sldLayoutId id="2147483706" r:id="rId12"/>
    <p:sldLayoutId id="2147483730" r:id="rId13"/>
    <p:sldLayoutId id="2147483692" r:id="rId14"/>
    <p:sldLayoutId id="2147483719" r:id="rId15"/>
    <p:sldLayoutId id="2147483731" r:id="rId16"/>
    <p:sldLayoutId id="2147483727" r:id="rId17"/>
    <p:sldLayoutId id="2147483710" r:id="rId18"/>
    <p:sldLayoutId id="2147483712" r:id="rId19"/>
    <p:sldLayoutId id="2147483702" r:id="rId20"/>
    <p:sldLayoutId id="2147483732" r:id="rId21"/>
    <p:sldLayoutId id="2147483726" r:id="rId2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marR="0" indent="-2286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marR="0" indent="-2286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6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 userDrawn="1">
          <p15:clr>
            <a:srgbClr val="F26B43"/>
          </p15:clr>
        </p15:guide>
        <p15:guide id="2" pos="819" userDrawn="1">
          <p15:clr>
            <a:srgbClr val="F26B43"/>
          </p15:clr>
        </p15:guide>
        <p15:guide id="3" pos="930" userDrawn="1">
          <p15:clr>
            <a:srgbClr val="F26B43"/>
          </p15:clr>
        </p15:guide>
        <p15:guide id="4" pos="1410" userDrawn="1">
          <p15:clr>
            <a:srgbClr val="F26B43"/>
          </p15:clr>
        </p15:guide>
        <p15:guide id="5" pos="1524" userDrawn="1">
          <p15:clr>
            <a:srgbClr val="F26B43"/>
          </p15:clr>
        </p15:guide>
        <p15:guide id="6" pos="2003" userDrawn="1">
          <p15:clr>
            <a:srgbClr val="F26B43"/>
          </p15:clr>
        </p15:guide>
        <p15:guide id="7" pos="2117" userDrawn="1">
          <p15:clr>
            <a:srgbClr val="F26B43"/>
          </p15:clr>
        </p15:guide>
        <p15:guide id="8" pos="2592" userDrawn="1">
          <p15:clr>
            <a:srgbClr val="F26B43"/>
          </p15:clr>
        </p15:guide>
        <p15:guide id="9" pos="2705" userDrawn="1">
          <p15:clr>
            <a:srgbClr val="F26B43"/>
          </p15:clr>
        </p15:guide>
        <p15:guide id="10" pos="3185" userDrawn="1">
          <p15:clr>
            <a:srgbClr val="F26B43"/>
          </p15:clr>
        </p15:guide>
        <p15:guide id="11" pos="3299" userDrawn="1">
          <p15:clr>
            <a:srgbClr val="F26B43"/>
          </p15:clr>
        </p15:guide>
        <p15:guide id="12" pos="3776" userDrawn="1">
          <p15:clr>
            <a:srgbClr val="F26B43"/>
          </p15:clr>
        </p15:guide>
        <p15:guide id="13" pos="3890" userDrawn="1">
          <p15:clr>
            <a:srgbClr val="F26B43"/>
          </p15:clr>
        </p15:guide>
        <p15:guide id="14" pos="4368" userDrawn="1">
          <p15:clr>
            <a:srgbClr val="F26B43"/>
          </p15:clr>
        </p15:guide>
        <p15:guide id="15" pos="4482" userDrawn="1">
          <p15:clr>
            <a:srgbClr val="F26B43"/>
          </p15:clr>
        </p15:guide>
        <p15:guide id="16" pos="4959" userDrawn="1">
          <p15:clr>
            <a:srgbClr val="F26B43"/>
          </p15:clr>
        </p15:guide>
        <p15:guide id="17" pos="5075" userDrawn="1">
          <p15:clr>
            <a:srgbClr val="F26B43"/>
          </p15:clr>
        </p15:guide>
        <p15:guide id="18" pos="5552" userDrawn="1">
          <p15:clr>
            <a:srgbClr val="F26B43"/>
          </p15:clr>
        </p15:guide>
        <p15:guide id="19" pos="5666" userDrawn="1">
          <p15:clr>
            <a:srgbClr val="F26B43"/>
          </p15:clr>
        </p15:guide>
        <p15:guide id="20" pos="6143" userDrawn="1">
          <p15:clr>
            <a:srgbClr val="F26B43"/>
          </p15:clr>
        </p15:guide>
        <p15:guide id="21" pos="6254" userDrawn="1">
          <p15:clr>
            <a:srgbClr val="F26B43"/>
          </p15:clr>
        </p15:guide>
        <p15:guide id="22" pos="6734" userDrawn="1">
          <p15:clr>
            <a:srgbClr val="F26B43"/>
          </p15:clr>
        </p15:guide>
        <p15:guide id="23" pos="6846" userDrawn="1">
          <p15:clr>
            <a:srgbClr val="F26B43"/>
          </p15:clr>
        </p15:guide>
        <p15:guide id="24" pos="7325" userDrawn="1">
          <p15:clr>
            <a:srgbClr val="F26B43"/>
          </p15:clr>
        </p15:guide>
        <p15:guide id="26" orient="horz" pos="3902" userDrawn="1">
          <p15:clr>
            <a:srgbClr val="F26B43"/>
          </p15:clr>
        </p15:guide>
        <p15:guide id="27" orient="horz" pos="663" userDrawn="1">
          <p15:clr>
            <a:srgbClr val="F26B43"/>
          </p15:clr>
        </p15:guide>
        <p15:guide id="28" orient="horz" pos="10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349665103_Advanced_machine_learning_for_predicting_individual_risk_of_flares_in_rheumatoid_arthritis_patients_tapering_biologic_drugs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E2ABE9-D64B-43F2-B8BA-DD88F0DAC8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https://github.com/Johnz86/codecon-2022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4D1782D-2B9C-497C-B4E4-8701F919DD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Curated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r>
              <a:rPr lang="en-US" dirty="0"/>
              <a:t>&amp; Presentation</a:t>
            </a:r>
            <a:endParaRPr lang="sk-SK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9F7E81-56F1-43E0-BBC2-0AE0AF7CD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313" y="3839986"/>
            <a:ext cx="8657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3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65" t="-4754" r="-14537" b="5831"/>
          <a:stretch/>
        </p:blipFill>
        <p:spPr bwMode="ltGray">
          <a:xfrm>
            <a:off x="5237164" y="0"/>
            <a:ext cx="6910832" cy="6836472"/>
          </a:xfrm>
          <a:solidFill>
            <a:schemeClr val="tx1"/>
          </a:solidFill>
        </p:spPr>
      </p:pic>
      <p:sp>
        <p:nvSpPr>
          <p:cNvPr id="2" name="Subhead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Flare risk prediction during tapering biologic DMARDs</a:t>
            </a:r>
            <a:endParaRPr lang="de-DE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Rheuma Care Manager</a:t>
            </a:r>
          </a:p>
        </p:txBody>
      </p:sp>
      <p:sp>
        <p:nvSpPr>
          <p:cNvPr id="4" name="Present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Jakubcik, Jan (SHS DC SVK IT PRS1)</a:t>
            </a:r>
            <a:endParaRPr lang="de-DE" dirty="0"/>
          </a:p>
        </p:txBody>
      </p:sp>
      <p:sp>
        <p:nvSpPr>
          <p:cNvPr id="7" name="Restricted"/>
          <p:cNvSpPr txBox="1"/>
          <p:nvPr/>
        </p:nvSpPr>
        <p:spPr bwMode="black">
          <a:xfrm>
            <a:off x="8056800" y="6519470"/>
            <a:ext cx="3571200" cy="15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000" dirty="0">
                <a:solidFill>
                  <a:schemeClr val="bg1"/>
                </a:solidFill>
              </a:rPr>
              <a:t>Restricted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2438" y="5460974"/>
            <a:ext cx="2826000" cy="144267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12560400" y="5764040"/>
            <a:ext cx="1800000" cy="1093960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sz="1100" b="1" dirty="0">
                <a:solidFill>
                  <a:schemeClr val="tx1"/>
                </a:solidFill>
                <a:latin typeface="+mn-lt"/>
              </a:rPr>
              <a:t>The animation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of the dot pulse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can be </a:t>
            </a:r>
            <a:r>
              <a:rPr lang="en-US" sz="1100" dirty="0">
                <a:solidFill>
                  <a:schemeClr val="tx1"/>
                </a:solidFill>
              </a:rPr>
              <a:t>optionally 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switched off.</a:t>
            </a:r>
          </a:p>
          <a:p>
            <a:endParaRPr lang="en-US" sz="1100" dirty="0">
              <a:solidFill>
                <a:schemeClr val="bg1"/>
              </a:solidFill>
              <a:latin typeface="+mn-lt"/>
            </a:endParaRP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Go to Animations &gt; Animations Pane.</a:t>
            </a:r>
          </a:p>
        </p:txBody>
      </p:sp>
    </p:spTree>
    <p:extLst>
      <p:ext uri="{BB962C8B-B14F-4D97-AF65-F5344CB8AC3E}">
        <p14:creationId xmlns:p14="http://schemas.microsoft.com/office/powerpoint/2010/main" val="216647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9" r="16299"/>
          <a:stretch/>
        </p:blipFill>
        <p:spPr>
          <a:xfrm>
            <a:off x="0" y="0"/>
            <a:ext cx="6933600" cy="6858001"/>
          </a:xfrm>
        </p:spPr>
      </p:pic>
      <p:sp>
        <p:nvSpPr>
          <p:cNvPr id="2" name="Product tag"/>
          <p:cNvSpPr>
            <a:spLocks noGrp="1"/>
          </p:cNvSpPr>
          <p:nvPr>
            <p:ph type="ctrTitle"/>
          </p:nvPr>
        </p:nvSpPr>
        <p:spPr>
          <a:xfrm>
            <a:off x="7114513" y="1623600"/>
            <a:ext cx="4513925" cy="1224000"/>
          </a:xfrm>
        </p:spPr>
        <p:txBody>
          <a:bodyPr/>
          <a:lstStyle/>
          <a:p>
            <a:r>
              <a:rPr lang="en-US" dirty="0"/>
              <a:t>Feedback evaluation for p</a:t>
            </a:r>
            <a:r>
              <a:rPr lang="sk-SK" dirty="0" err="1"/>
              <a:t>rototype</a:t>
            </a:r>
            <a:r>
              <a:rPr lang="sk-SK" dirty="0"/>
              <a:t> </a:t>
            </a:r>
            <a:r>
              <a:rPr lang="en-US" dirty="0"/>
              <a:t>application focused on drug dosage reduction</a:t>
            </a:r>
            <a:endParaRPr lang="de-DE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>
          <a:xfrm>
            <a:off x="7115175" y="3009329"/>
            <a:ext cx="4513925" cy="1661315"/>
          </a:xfrm>
        </p:spPr>
        <p:txBody>
          <a:bodyPr/>
          <a:lstStyle/>
          <a:p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negative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events</a:t>
            </a:r>
            <a:endParaRPr lang="de-DE" dirty="0"/>
          </a:p>
        </p:txBody>
      </p:sp>
      <p:sp>
        <p:nvSpPr>
          <p:cNvPr id="4" name="Author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78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7EF91-53B0-4969-9BF0-91296E8D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Rheuma</a:t>
            </a:r>
            <a:r>
              <a:rPr lang="en-US"/>
              <a:t> Care Manager</a:t>
            </a:r>
            <a:endParaRPr lang="sk-SK" dirty="0"/>
          </a:p>
        </p:txBody>
      </p:sp>
      <p:pic>
        <p:nvPicPr>
          <p:cNvPr id="18" name="Picture Placeholder 17" descr="Icon&#10;&#10;Description automatically generated">
            <a:extLst>
              <a:ext uri="{FF2B5EF4-FFF2-40B4-BE49-F238E27FC236}">
                <a16:creationId xmlns:a16="http://schemas.microsoft.com/office/drawing/2014/main" id="{DDA7D0D3-327A-4DE9-B176-6236E2E8F4E0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9750" y="2321512"/>
            <a:ext cx="5635625" cy="3169063"/>
          </a:xfrm>
        </p:spPr>
      </p:pic>
      <p:pic>
        <p:nvPicPr>
          <p:cNvPr id="7" name="Picture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E444E-ADA8-4620-AE22-5F0532FC7132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8" r="25098"/>
          <a:stretch>
            <a:fillRect/>
          </a:stretch>
        </p:blipFill>
        <p:spPr>
          <a:noFill/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BF0DE20-F45F-4299-966D-2CEF321512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l"/>
            <a:endParaRPr lang="en-US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algn="l"/>
            <a:r>
              <a:rPr lang="en-US" b="0" dirty="0">
                <a:solidFill>
                  <a:srgbClr val="000000"/>
                </a:solidFill>
                <a:latin typeface="Open Sans" panose="020B0606030504020204" pitchFamily="34" charset="0"/>
              </a:rPr>
              <a:t>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utoimmune and inflammatory disease.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Immune system attacks cells in patient body.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Causes inflammation (painful swelling).</a:t>
            </a:r>
          </a:p>
          <a:p>
            <a:pPr algn="l"/>
            <a:endParaRPr lang="en-US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Affects joints, </a:t>
            </a:r>
            <a:r>
              <a:rPr lang="en-US" b="0" dirty="0">
                <a:solidFill>
                  <a:srgbClr val="000000"/>
                </a:solidFill>
                <a:latin typeface="Open Sans" panose="020B0606030504020204" pitchFamily="34" charset="0"/>
              </a:rPr>
              <a:t>most commonly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 the hands, wrists, and knees.</a:t>
            </a:r>
          </a:p>
          <a:p>
            <a:endParaRPr lang="sk-S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14A50-60EC-4243-A1DF-9812FA6BCFA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9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486C135-6B58-4DD5-84D0-A9101353C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9599"/>
            <a:ext cx="9210425" cy="832913"/>
          </a:xfrm>
        </p:spPr>
        <p:txBody>
          <a:bodyPr anchor="t">
            <a:normAutofit/>
          </a:bodyPr>
          <a:lstStyle/>
          <a:p>
            <a:r>
              <a:rPr lang="en-US" dirty="0"/>
              <a:t>Recommended treatment with </a:t>
            </a:r>
            <a:r>
              <a:rPr lang="sk-SK" dirty="0"/>
              <a:t>EULAR</a:t>
            </a:r>
            <a:r>
              <a:rPr lang="en-US" dirty="0"/>
              <a:t> standard</a:t>
            </a:r>
            <a:endParaRPr lang="sk-SK" dirty="0"/>
          </a:p>
        </p:txBody>
      </p:sp>
      <p:pic>
        <p:nvPicPr>
          <p:cNvPr id="24" name="Picture Placeholder 23" descr="Diagram&#10;&#10;Description automatically generated">
            <a:extLst>
              <a:ext uri="{FF2B5EF4-FFF2-40B4-BE49-F238E27FC236}">
                <a16:creationId xmlns:a16="http://schemas.microsoft.com/office/drawing/2014/main" id="{7BF563F7-93C6-43B0-8C41-838812C84A82}"/>
              </a:ext>
            </a:extLst>
          </p:cNvPr>
          <p:cNvPicPr preferRelativeResize="0">
            <a:picLocks noGrp="1" noChangeAspect="1"/>
          </p:cNvPicPr>
          <p:nvPr>
            <p:ph sz="quarter" idx="2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40000" y="1623600"/>
            <a:ext cx="4902857" cy="6160296"/>
          </a:xfrm>
          <a:noFill/>
        </p:spPr>
      </p:pic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E5BC7C28-D0D2-435A-87E0-783F62BA577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174438" y="1623600"/>
            <a:ext cx="5454000" cy="4572000"/>
          </a:xfrm>
        </p:spPr>
        <p:txBody>
          <a:bodyPr/>
          <a:lstStyle/>
          <a:p>
            <a:r>
              <a:rPr lang="en-US" sz="2700" b="0" dirty="0"/>
              <a:t>Treatment in second and third phase of disease is very expensive and has sever side effects.</a:t>
            </a:r>
          </a:p>
          <a:p>
            <a:r>
              <a:rPr lang="en-US" sz="2700" b="0" dirty="0"/>
              <a:t>Efforts to reduce dosage of consumed drugs to save costs and improve health is standardized with EULAR process.</a:t>
            </a:r>
          </a:p>
          <a:p>
            <a:r>
              <a:rPr lang="en-US" sz="2700" b="0" dirty="0"/>
              <a:t>Prediction model for probability of severe side effects (flare risk) in 3 months period after this tapering process (drug dosage reduction).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D86E81-7C86-4B6E-9D5D-808039023D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0000" y="6297348"/>
            <a:ext cx="4510800" cy="360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3A75C-07BD-4112-9E78-018F42D8EA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054975" y="6340471"/>
            <a:ext cx="3259452" cy="144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Jakubcik, Jan (SHS DC SVK IT PRS1)</a:t>
            </a:r>
          </a:p>
        </p:txBody>
      </p:sp>
    </p:spTree>
    <p:extLst>
      <p:ext uri="{BB962C8B-B14F-4D97-AF65-F5344CB8AC3E}">
        <p14:creationId xmlns:p14="http://schemas.microsoft.com/office/powerpoint/2010/main" val="1164756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5E1E-859E-477A-9856-31B5A6E8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9599"/>
            <a:ext cx="9210425" cy="832913"/>
          </a:xfrm>
        </p:spPr>
        <p:txBody>
          <a:bodyPr anchor="t">
            <a:normAutofit/>
          </a:bodyPr>
          <a:lstStyle/>
          <a:p>
            <a:r>
              <a:rPr lang="en-US" dirty="0"/>
              <a:t>Pick a patient</a:t>
            </a:r>
            <a:endParaRPr lang="sk-SK" dirty="0"/>
          </a:p>
        </p:txBody>
      </p:sp>
      <p:pic>
        <p:nvPicPr>
          <p:cNvPr id="11" name="Picture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CE38CCA-9A2F-41CB-BE4A-7D367976659B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5"/>
          <a:stretch/>
        </p:blipFill>
        <p:spPr>
          <a:xfrm>
            <a:off x="539999" y="909882"/>
            <a:ext cx="10650515" cy="5285718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4B3FEF-94B1-4F6B-820A-32289E4365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0000" y="6297348"/>
            <a:ext cx="4510800" cy="360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0F6BB-177A-4692-A953-590D43EB103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054975" y="6340471"/>
            <a:ext cx="3259452" cy="144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Jakubcik, Jan (SHS DC SVK IT PRS1)</a:t>
            </a:r>
          </a:p>
        </p:txBody>
      </p:sp>
    </p:spTree>
    <p:extLst>
      <p:ext uri="{BB962C8B-B14F-4D97-AF65-F5344CB8AC3E}">
        <p14:creationId xmlns:p14="http://schemas.microsoft.com/office/powerpoint/2010/main" val="1311354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5E1E-859E-477A-9856-31B5A6E8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9599"/>
            <a:ext cx="9210425" cy="832913"/>
          </a:xfrm>
        </p:spPr>
        <p:txBody>
          <a:bodyPr anchor="t">
            <a:normAutofit/>
          </a:bodyPr>
          <a:lstStyle/>
          <a:p>
            <a:r>
              <a:rPr lang="en-US" dirty="0"/>
              <a:t>Overview patient history and disease state</a:t>
            </a:r>
            <a:endParaRPr lang="sk-SK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CE38CCA-9A2F-41CB-BE4A-7D367976659B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" b="832"/>
          <a:stretch/>
        </p:blipFill>
        <p:spPr>
          <a:xfrm>
            <a:off x="539999" y="909882"/>
            <a:ext cx="10650515" cy="5285718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4B3FEF-94B1-4F6B-820A-32289E4365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0000" y="6297348"/>
            <a:ext cx="4510800" cy="360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0F6BB-177A-4692-A953-590D43EB103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054975" y="6340471"/>
            <a:ext cx="3259452" cy="144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Jakubcik, Jan (SHS DC SVK IT PRS1)</a:t>
            </a:r>
          </a:p>
        </p:txBody>
      </p:sp>
    </p:spTree>
    <p:extLst>
      <p:ext uri="{BB962C8B-B14F-4D97-AF65-F5344CB8AC3E}">
        <p14:creationId xmlns:p14="http://schemas.microsoft.com/office/powerpoint/2010/main" val="275762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5E1E-859E-477A-9856-31B5A6E8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9599"/>
            <a:ext cx="9210425" cy="832913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Evaluate flare risk prediction and staircase graph explanation</a:t>
            </a:r>
            <a:br>
              <a:rPr lang="en-US" dirty="0"/>
            </a:br>
            <a:endParaRPr lang="sk-SK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CE38CCA-9A2F-41CB-BE4A-7D367976659B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" b="832"/>
          <a:stretch/>
        </p:blipFill>
        <p:spPr>
          <a:xfrm>
            <a:off x="539999" y="909882"/>
            <a:ext cx="10650515" cy="5285718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4B3FEF-94B1-4F6B-820A-32289E4365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0000" y="6297348"/>
            <a:ext cx="4510800" cy="360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0F6BB-177A-4692-A953-590D43EB103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054975" y="6340471"/>
            <a:ext cx="3259452" cy="144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Jakubcik, Jan (SHS DC SVK IT PRS1)</a:t>
            </a:r>
          </a:p>
        </p:txBody>
      </p:sp>
    </p:spTree>
    <p:extLst>
      <p:ext uri="{BB962C8B-B14F-4D97-AF65-F5344CB8AC3E}">
        <p14:creationId xmlns:p14="http://schemas.microsoft.com/office/powerpoint/2010/main" val="3486165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5E1E-859E-477A-9856-31B5A6E8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9599"/>
            <a:ext cx="9210425" cy="832913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Evaluate flare risk prediction and bubble graph explanation</a:t>
            </a:r>
            <a:br>
              <a:rPr lang="en-US" dirty="0"/>
            </a:br>
            <a:endParaRPr lang="sk-SK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CE38CCA-9A2F-41CB-BE4A-7D367976659B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" b="781"/>
          <a:stretch/>
        </p:blipFill>
        <p:spPr>
          <a:xfrm>
            <a:off x="539999" y="909882"/>
            <a:ext cx="10650515" cy="5285718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4B3FEF-94B1-4F6B-820A-32289E4365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0000" y="6297348"/>
            <a:ext cx="4510800" cy="360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0F6BB-177A-4692-A953-590D43EB103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054975" y="6340471"/>
            <a:ext cx="3259452" cy="144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Jakubcik, Jan (SHS DC SVK IT PRS1)</a:t>
            </a:r>
          </a:p>
        </p:txBody>
      </p:sp>
    </p:spTree>
    <p:extLst>
      <p:ext uri="{BB962C8B-B14F-4D97-AF65-F5344CB8AC3E}">
        <p14:creationId xmlns:p14="http://schemas.microsoft.com/office/powerpoint/2010/main" val="447876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5E1E-859E-477A-9856-31B5A6E8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9599"/>
            <a:ext cx="9210425" cy="832913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Feedback collection for flare risk prediction</a:t>
            </a:r>
            <a:br>
              <a:rPr lang="en-US" dirty="0"/>
            </a:br>
            <a:br>
              <a:rPr lang="en-US" dirty="0"/>
            </a:br>
            <a:endParaRPr lang="sk-SK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CE38CCA-9A2F-41CB-BE4A-7D367976659B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" b="832"/>
          <a:stretch/>
        </p:blipFill>
        <p:spPr>
          <a:xfrm>
            <a:off x="539999" y="909882"/>
            <a:ext cx="10650515" cy="5285718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4B3FEF-94B1-4F6B-820A-32289E4365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0000" y="6297348"/>
            <a:ext cx="4510800" cy="360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0F6BB-177A-4692-A953-590D43EB103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054975" y="6340471"/>
            <a:ext cx="3259452" cy="144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Jakubcik, Jan (SHS DC SVK IT PRS1)</a:t>
            </a:r>
          </a:p>
        </p:txBody>
      </p:sp>
    </p:spTree>
    <p:extLst>
      <p:ext uri="{BB962C8B-B14F-4D97-AF65-F5344CB8AC3E}">
        <p14:creationId xmlns:p14="http://schemas.microsoft.com/office/powerpoint/2010/main" val="587516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CE38CCA-9A2F-41CB-BE4A-7D36797665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9" t="-20000" r="209" b="20000"/>
          <a:stretch/>
        </p:blipFill>
        <p:spPr>
          <a:xfrm>
            <a:off x="0" y="0"/>
            <a:ext cx="6934200" cy="6858000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2B5E1E-859E-477A-9856-31B5A6E88A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Over 6 months period verify validity of the model and usability of the application</a:t>
            </a:r>
            <a:endParaRPr lang="sk-S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89C73-B46F-4564-B792-8371F3736A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Export collected feedback</a:t>
            </a:r>
            <a:endParaRPr lang="sk-S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0F6BB-177A-4692-A953-590D43EB1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Jakubcik, Jan (SHS DC SVK IT PRS1)</a:t>
            </a:r>
          </a:p>
        </p:txBody>
      </p:sp>
    </p:spTree>
    <p:extLst>
      <p:ext uri="{BB962C8B-B14F-4D97-AF65-F5344CB8AC3E}">
        <p14:creationId xmlns:p14="http://schemas.microsoft.com/office/powerpoint/2010/main" val="2071431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FCBBE-193F-42B3-BED7-C35478D4E6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Practical know how from projects</a:t>
            </a:r>
            <a:endParaRPr lang="sk-S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105D6-6FBC-457F-8F5E-70C198FA7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Healthcare and</a:t>
            </a:r>
            <a:r>
              <a:rPr lang="sk-SK" dirty="0"/>
              <a:t> </a:t>
            </a:r>
            <a:r>
              <a:rPr lang="en-US" dirty="0"/>
              <a:t>Machine</a:t>
            </a:r>
            <a:r>
              <a:rPr lang="sk-SK" dirty="0"/>
              <a:t> </a:t>
            </a:r>
            <a:r>
              <a:rPr lang="en-US" dirty="0"/>
              <a:t>L</a:t>
            </a:r>
            <a:r>
              <a:rPr lang="sk-SK" dirty="0" err="1"/>
              <a:t>earning</a:t>
            </a:r>
            <a:endParaRPr lang="sk-S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66233-BFD6-4B45-8C39-73634FDD26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000" y="5089351"/>
            <a:ext cx="4999666" cy="541015"/>
          </a:xfrm>
        </p:spPr>
        <p:txBody>
          <a:bodyPr/>
          <a:lstStyle/>
          <a:p>
            <a:r>
              <a:rPr lang="en-US" dirty="0"/>
              <a:t>J</a:t>
            </a:r>
            <a:r>
              <a:rPr lang="sk-SK" dirty="0" err="1"/>
              <a:t>án</a:t>
            </a:r>
            <a:r>
              <a:rPr lang="sk-SK" dirty="0"/>
              <a:t> </a:t>
            </a:r>
            <a:r>
              <a:rPr lang="sk-SK" dirty="0" err="1"/>
              <a:t>Jakubčík</a:t>
            </a:r>
            <a:r>
              <a:rPr lang="sk-SK" dirty="0"/>
              <a:t> </a:t>
            </a:r>
            <a:r>
              <a:rPr lang="en-US" dirty="0"/>
              <a:t>&lt;jan.jakubcik@siemens-healthineers.com&gt;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86359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621525-6A1B-4B66-AAB0-BC23008F4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6374" y="1623600"/>
            <a:ext cx="7336347" cy="28909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Links</a:t>
            </a:r>
            <a:endParaRPr lang="sk-SK" dirty="0">
              <a:solidFill>
                <a:schemeClr val="bg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2F13B3-C581-4718-B002-D340810C1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6374" y="1912690"/>
            <a:ext cx="7206232" cy="698605"/>
          </a:xfrm>
        </p:spPr>
        <p:txBody>
          <a:bodyPr/>
          <a:lstStyle/>
          <a:p>
            <a:r>
              <a:rPr lang="en-US" sz="4400" dirty="0">
                <a:hlinkClick r:id="rId2"/>
              </a:rPr>
              <a:t>Original Research</a:t>
            </a:r>
            <a:endParaRPr lang="en-US" sz="4400" dirty="0"/>
          </a:p>
          <a:p>
            <a:endParaRPr lang="en-US" sz="4400" dirty="0"/>
          </a:p>
          <a:p>
            <a:r>
              <a:rPr lang="sk-SK" sz="2400" dirty="0">
                <a:solidFill>
                  <a:schemeClr val="tx1"/>
                </a:solidFill>
              </a:rPr>
              <a:t>[1] Vodencarevic A, </a:t>
            </a:r>
            <a:r>
              <a:rPr lang="sk-SK" sz="2400" dirty="0" err="1">
                <a:solidFill>
                  <a:schemeClr val="tx1"/>
                </a:solidFill>
              </a:rPr>
              <a:t>Tascilar</a:t>
            </a:r>
            <a:r>
              <a:rPr lang="sk-SK" sz="2400" dirty="0">
                <a:solidFill>
                  <a:schemeClr val="tx1"/>
                </a:solidFill>
              </a:rPr>
              <a:t> K, Hartmann F, et al. </a:t>
            </a:r>
            <a:r>
              <a:rPr lang="sk-SK" sz="2400" dirty="0" err="1"/>
              <a:t>Advanced</a:t>
            </a:r>
            <a:r>
              <a:rPr lang="sk-SK" sz="2400" dirty="0"/>
              <a:t> </a:t>
            </a:r>
            <a:r>
              <a:rPr lang="sk-SK" sz="2400" dirty="0" err="1"/>
              <a:t>machine</a:t>
            </a:r>
            <a:r>
              <a:rPr lang="sk-SK" sz="2400" dirty="0"/>
              <a:t> </a:t>
            </a:r>
            <a:r>
              <a:rPr lang="sk-SK" sz="2400" dirty="0" err="1"/>
              <a:t>learning</a:t>
            </a:r>
            <a:r>
              <a:rPr lang="sk-SK" sz="2400" dirty="0"/>
              <a:t> </a:t>
            </a:r>
            <a:r>
              <a:rPr lang="sk-SK" sz="2400" dirty="0" err="1"/>
              <a:t>for</a:t>
            </a:r>
            <a:r>
              <a:rPr lang="sk-SK" sz="2400" dirty="0"/>
              <a:t> </a:t>
            </a:r>
            <a:r>
              <a:rPr lang="sk-SK" sz="2400" dirty="0" err="1"/>
              <a:t>predicting</a:t>
            </a:r>
            <a:r>
              <a:rPr lang="sk-SK" sz="2400" dirty="0"/>
              <a:t> </a:t>
            </a:r>
            <a:r>
              <a:rPr lang="sk-SK" sz="2400" dirty="0" err="1"/>
              <a:t>individual</a:t>
            </a:r>
            <a:r>
              <a:rPr lang="sk-SK" sz="2400" dirty="0"/>
              <a:t> risk of </a:t>
            </a:r>
            <a:r>
              <a:rPr lang="sk-SK" sz="2400" dirty="0" err="1"/>
              <a:t>flares</a:t>
            </a:r>
            <a:r>
              <a:rPr lang="sk-SK" sz="2400" dirty="0"/>
              <a:t> in </a:t>
            </a:r>
            <a:r>
              <a:rPr lang="sk-SK" sz="2400" dirty="0" err="1"/>
              <a:t>rheumatoid</a:t>
            </a:r>
            <a:r>
              <a:rPr lang="sk-SK" sz="2400" dirty="0"/>
              <a:t> </a:t>
            </a:r>
            <a:r>
              <a:rPr lang="sk-SK" sz="2400" dirty="0" err="1"/>
              <a:t>arthritis</a:t>
            </a:r>
            <a:r>
              <a:rPr lang="sk-SK" sz="2400" dirty="0"/>
              <a:t> </a:t>
            </a:r>
            <a:r>
              <a:rPr lang="sk-SK" sz="2400" dirty="0" err="1"/>
              <a:t>patients</a:t>
            </a:r>
            <a:r>
              <a:rPr lang="sk-SK" sz="2400" dirty="0"/>
              <a:t> </a:t>
            </a:r>
            <a:r>
              <a:rPr lang="sk-SK" sz="2400" dirty="0" err="1"/>
              <a:t>tapering</a:t>
            </a:r>
            <a:r>
              <a:rPr lang="sk-SK" sz="2400" dirty="0"/>
              <a:t> </a:t>
            </a:r>
            <a:r>
              <a:rPr lang="sk-SK" sz="2400" dirty="0" err="1"/>
              <a:t>biologic</a:t>
            </a:r>
            <a:r>
              <a:rPr lang="sk-SK" sz="2400" dirty="0"/>
              <a:t> </a:t>
            </a:r>
            <a:r>
              <a:rPr lang="sk-SK" sz="2400" dirty="0" err="1"/>
              <a:t>drugs</a:t>
            </a:r>
            <a:r>
              <a:rPr lang="sk-SK" sz="2400" dirty="0">
                <a:solidFill>
                  <a:schemeClr val="tx1"/>
                </a:solidFill>
              </a:rPr>
              <a:t>. </a:t>
            </a:r>
            <a:r>
              <a:rPr lang="sk-SK" sz="2400" dirty="0" err="1">
                <a:solidFill>
                  <a:schemeClr val="tx1"/>
                </a:solidFill>
              </a:rPr>
              <a:t>Arthritis</a:t>
            </a:r>
            <a:r>
              <a:rPr lang="sk-SK" sz="2400" dirty="0">
                <a:solidFill>
                  <a:schemeClr val="tx1"/>
                </a:solidFill>
              </a:rPr>
              <a:t> </a:t>
            </a:r>
            <a:r>
              <a:rPr lang="sk-SK" sz="2400" dirty="0" err="1">
                <a:solidFill>
                  <a:schemeClr val="tx1"/>
                </a:solidFill>
              </a:rPr>
              <a:t>Res</a:t>
            </a:r>
            <a:r>
              <a:rPr lang="sk-SK" sz="2400" dirty="0">
                <a:solidFill>
                  <a:schemeClr val="tx1"/>
                </a:solidFill>
              </a:rPr>
              <a:t> </a:t>
            </a:r>
            <a:r>
              <a:rPr lang="sk-SK" sz="2400" dirty="0" err="1">
                <a:solidFill>
                  <a:schemeClr val="tx1"/>
                </a:solidFill>
              </a:rPr>
              <a:t>Ther</a:t>
            </a:r>
            <a:r>
              <a:rPr lang="sk-SK" sz="2400" dirty="0">
                <a:solidFill>
                  <a:schemeClr val="tx1"/>
                </a:solidFill>
              </a:rPr>
              <a:t>. 2021 </a:t>
            </a:r>
            <a:r>
              <a:rPr lang="sk-SK" sz="2400" dirty="0" err="1">
                <a:solidFill>
                  <a:schemeClr val="tx1"/>
                </a:solidFill>
              </a:rPr>
              <a:t>Feb</a:t>
            </a:r>
            <a:r>
              <a:rPr lang="sk-SK" sz="2400" dirty="0">
                <a:solidFill>
                  <a:schemeClr val="tx1"/>
                </a:solidFill>
              </a:rPr>
              <a:t>; 23 (67).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/>
          </a:p>
          <a:p>
            <a:r>
              <a:rPr lang="sk-SK" sz="2400" dirty="0">
                <a:solidFill>
                  <a:schemeClr val="tx1"/>
                </a:solidFill>
              </a:rPr>
              <a:t>[2] </a:t>
            </a:r>
            <a:r>
              <a:rPr lang="sk-SK" sz="2400" dirty="0" err="1">
                <a:solidFill>
                  <a:schemeClr val="tx1"/>
                </a:solidFill>
              </a:rPr>
              <a:t>Haschka</a:t>
            </a:r>
            <a:r>
              <a:rPr lang="sk-SK" sz="2400" dirty="0">
                <a:solidFill>
                  <a:schemeClr val="tx1"/>
                </a:solidFill>
              </a:rPr>
              <a:t> J, et al. </a:t>
            </a:r>
            <a:r>
              <a:rPr lang="sk-SK" sz="2400" dirty="0"/>
              <a:t>Relapse </a:t>
            </a:r>
            <a:r>
              <a:rPr lang="sk-SK" sz="2400" dirty="0" err="1"/>
              <a:t>rates</a:t>
            </a:r>
            <a:r>
              <a:rPr lang="sk-SK" sz="2400" dirty="0"/>
              <a:t> in </a:t>
            </a:r>
            <a:r>
              <a:rPr lang="sk-SK" sz="2400" dirty="0" err="1"/>
              <a:t>patients</a:t>
            </a:r>
            <a:r>
              <a:rPr lang="sk-SK" sz="2400" dirty="0"/>
              <a:t> </a:t>
            </a:r>
            <a:r>
              <a:rPr lang="sk-SK" sz="2400" dirty="0" err="1"/>
              <a:t>with</a:t>
            </a:r>
            <a:r>
              <a:rPr lang="sk-SK" sz="2400" dirty="0"/>
              <a:t> </a:t>
            </a:r>
            <a:r>
              <a:rPr lang="sk-SK" sz="2400" dirty="0" err="1"/>
              <a:t>rheumatoid</a:t>
            </a:r>
            <a:r>
              <a:rPr lang="sk-SK" sz="2400" dirty="0"/>
              <a:t> </a:t>
            </a:r>
            <a:r>
              <a:rPr lang="sk-SK" sz="2400" dirty="0" err="1"/>
              <a:t>arthritis</a:t>
            </a:r>
            <a:r>
              <a:rPr lang="sk-SK" sz="2400" dirty="0"/>
              <a:t> in </a:t>
            </a:r>
            <a:r>
              <a:rPr lang="sk-SK" sz="2400" dirty="0" err="1"/>
              <a:t>stable</a:t>
            </a:r>
            <a:r>
              <a:rPr lang="sk-SK" sz="2400" dirty="0"/>
              <a:t> </a:t>
            </a:r>
            <a:r>
              <a:rPr lang="sk-SK" sz="2400" dirty="0" err="1"/>
              <a:t>remission</a:t>
            </a:r>
            <a:r>
              <a:rPr lang="sk-SK" sz="2400" dirty="0"/>
              <a:t> </a:t>
            </a:r>
            <a:r>
              <a:rPr lang="sk-SK" sz="2400" dirty="0" err="1"/>
              <a:t>tapering</a:t>
            </a:r>
            <a:r>
              <a:rPr lang="sk-SK" sz="2400" dirty="0"/>
              <a:t> or </a:t>
            </a:r>
            <a:r>
              <a:rPr lang="sk-SK" sz="2400" dirty="0" err="1"/>
              <a:t>stopping</a:t>
            </a:r>
            <a:r>
              <a:rPr lang="sk-SK" sz="2400" dirty="0"/>
              <a:t> </a:t>
            </a:r>
            <a:r>
              <a:rPr lang="sk-SK" sz="2400" dirty="0" err="1"/>
              <a:t>antirheumatic</a:t>
            </a:r>
            <a:r>
              <a:rPr lang="sk-SK" sz="2400" dirty="0"/>
              <a:t> </a:t>
            </a:r>
            <a:r>
              <a:rPr lang="sk-SK" sz="2400" dirty="0" err="1"/>
              <a:t>therapy</a:t>
            </a:r>
            <a:r>
              <a:rPr lang="sk-SK" sz="2400" dirty="0"/>
              <a:t>: </a:t>
            </a:r>
            <a:r>
              <a:rPr lang="sk-SK" sz="2400" dirty="0" err="1"/>
              <a:t>interim</a:t>
            </a:r>
            <a:r>
              <a:rPr lang="sk-SK" sz="2400" dirty="0"/>
              <a:t> </a:t>
            </a:r>
            <a:r>
              <a:rPr lang="sk-SK" sz="2400" dirty="0" err="1"/>
              <a:t>results</a:t>
            </a:r>
            <a:r>
              <a:rPr lang="sk-SK" sz="2400" dirty="0"/>
              <a:t> </a:t>
            </a:r>
            <a:r>
              <a:rPr lang="sk-SK" sz="2400" dirty="0" err="1"/>
              <a:t>from</a:t>
            </a:r>
            <a:r>
              <a:rPr lang="sk-SK" sz="2400" dirty="0"/>
              <a:t> </a:t>
            </a:r>
            <a:r>
              <a:rPr lang="sk-SK" sz="2400" dirty="0" err="1"/>
              <a:t>the</a:t>
            </a:r>
            <a:r>
              <a:rPr lang="sk-SK" sz="2400" dirty="0"/>
              <a:t> </a:t>
            </a:r>
            <a:r>
              <a:rPr lang="sk-SK" sz="2400" dirty="0" err="1"/>
              <a:t>prospective</a:t>
            </a:r>
            <a:r>
              <a:rPr lang="sk-SK" sz="2400" dirty="0"/>
              <a:t> </a:t>
            </a:r>
            <a:r>
              <a:rPr lang="sk-SK" sz="2400" dirty="0" err="1"/>
              <a:t>randomised</a:t>
            </a:r>
            <a:r>
              <a:rPr lang="sk-SK" sz="2400" dirty="0"/>
              <a:t> </a:t>
            </a:r>
            <a:r>
              <a:rPr lang="sk-SK" sz="2400" dirty="0" err="1"/>
              <a:t>controlled</a:t>
            </a:r>
            <a:r>
              <a:rPr lang="sk-SK" sz="2400" dirty="0"/>
              <a:t> RETRO study. </a:t>
            </a:r>
            <a:r>
              <a:rPr lang="sk-SK" sz="2400" dirty="0" err="1">
                <a:solidFill>
                  <a:schemeClr val="tx1"/>
                </a:solidFill>
              </a:rPr>
              <a:t>Ann</a:t>
            </a:r>
            <a:r>
              <a:rPr lang="sk-SK" sz="2400" dirty="0">
                <a:solidFill>
                  <a:schemeClr val="tx1"/>
                </a:solidFill>
              </a:rPr>
              <a:t> </a:t>
            </a:r>
            <a:r>
              <a:rPr lang="sk-SK" sz="2400" dirty="0" err="1">
                <a:solidFill>
                  <a:schemeClr val="tx1"/>
                </a:solidFill>
              </a:rPr>
              <a:t>Rheum</a:t>
            </a:r>
            <a:r>
              <a:rPr lang="sk-SK" sz="2400" dirty="0">
                <a:solidFill>
                  <a:schemeClr val="tx1"/>
                </a:solidFill>
              </a:rPr>
              <a:t> </a:t>
            </a:r>
            <a:r>
              <a:rPr lang="sk-SK" sz="2400" dirty="0" err="1">
                <a:solidFill>
                  <a:schemeClr val="tx1"/>
                </a:solidFill>
              </a:rPr>
              <a:t>Dis</a:t>
            </a:r>
            <a:r>
              <a:rPr lang="sk-SK" sz="2400" dirty="0">
                <a:solidFill>
                  <a:schemeClr val="tx1"/>
                </a:solidFill>
              </a:rPr>
              <a:t>. 2016 Jan; 75(1).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FAF9E-9339-4024-A388-BA33BE8F9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Jakubcik, Jan (SHS DC SVK IT PRS1)</a:t>
            </a:r>
          </a:p>
        </p:txBody>
      </p:sp>
    </p:spTree>
    <p:extLst>
      <p:ext uri="{BB962C8B-B14F-4D97-AF65-F5344CB8AC3E}">
        <p14:creationId xmlns:p14="http://schemas.microsoft.com/office/powerpoint/2010/main" val="4095968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8CC448-C1F3-44F4-B4E1-97B3B0E6F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  <a:endParaRPr lang="sk-S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FB906C-0C6D-482C-8284-95722A066C66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Acquisition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Integration to hospital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Usability of model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Model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Ethical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Quality documentation for authorities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Legality and production process </a:t>
            </a:r>
          </a:p>
          <a:p>
            <a:endParaRPr lang="en-US" dirty="0"/>
          </a:p>
          <a:p>
            <a:endParaRPr lang="sk-S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181EE1-95D1-46A2-A2C9-32B9BB2EA0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5657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B475-0EC7-4D1B-8AC0-C9594B6F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Machine Learning Process</a:t>
            </a:r>
            <a:endParaRPr lang="sk-S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98D14-20CF-4CC8-BDBC-AE2240B0F9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C917F-3CC1-4391-97A8-541F01A013D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Jakubcik, Jan (SHS DC SVK IT PRS1)</a:t>
            </a:r>
          </a:p>
        </p:txBody>
      </p:sp>
      <p:pic>
        <p:nvPicPr>
          <p:cNvPr id="6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079A0212-EDDC-4769-A3BB-53A1692195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4" y="1622237"/>
            <a:ext cx="9212263" cy="36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22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6C35-E088-4486-848B-5AFE2D0A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Ops and Medical Environment</a:t>
            </a:r>
            <a:endParaRPr lang="sk-S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91477-7E3A-4D6C-A080-918F215F89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5D5FC-2382-41D7-9FB4-EDD3CFCE4B44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0CC20D-8B7F-4AFC-914C-B0D33D2D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75" y="1646477"/>
            <a:ext cx="11152027" cy="318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46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41597AF-CE6B-45FB-AC3E-07FF960CEF4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40000" y="1623600"/>
            <a:ext cx="3574800" cy="2587673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>
                <a:solidFill>
                  <a:srgbClr val="009999"/>
                </a:solidFill>
              </a:rPr>
              <a:t>MONAI Core</a:t>
            </a:r>
          </a:p>
          <a:p>
            <a:r>
              <a:rPr lang="en-US" sz="2400" b="0" dirty="0" err="1"/>
              <a:t>PyTorch</a:t>
            </a:r>
            <a:r>
              <a:rPr lang="en-US" sz="2400" b="0" dirty="0"/>
              <a:t>-based framework for deep learning in healthcare imaging used to create state-of-the-art, end-to-end training workflows.</a:t>
            </a:r>
            <a:endParaRPr lang="sk-SK" sz="2400" b="0" dirty="0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925EBCF6-DE71-4266-B0F8-7143778CCA90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296819" y="1623600"/>
            <a:ext cx="3574800" cy="2386338"/>
          </a:xfrm>
        </p:spPr>
        <p:txBody>
          <a:bodyPr/>
          <a:lstStyle/>
          <a:p>
            <a:r>
              <a:rPr lang="en-US" sz="3200" dirty="0">
                <a:solidFill>
                  <a:srgbClr val="009999"/>
                </a:solidFill>
              </a:rPr>
              <a:t>MONAI Label</a:t>
            </a:r>
          </a:p>
          <a:p>
            <a:r>
              <a:rPr lang="en-US" sz="2400" b="0" dirty="0"/>
              <a:t>Medical image labeling and learning tool that enables you to create annotated datasets and build AI annotation models quickly.</a:t>
            </a:r>
            <a:endParaRPr lang="sk-SK" sz="2400" b="0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C84039C5-67AA-490B-9F53-AB8C2CDCB1E4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053638" y="1623600"/>
            <a:ext cx="3574800" cy="2386338"/>
          </a:xfrm>
        </p:spPr>
        <p:txBody>
          <a:bodyPr/>
          <a:lstStyle/>
          <a:p>
            <a:r>
              <a:rPr lang="en-US" sz="3200" dirty="0">
                <a:solidFill>
                  <a:srgbClr val="009999"/>
                </a:solidFill>
              </a:rPr>
              <a:t>MONAI Deploy</a:t>
            </a:r>
          </a:p>
          <a:p>
            <a:r>
              <a:rPr lang="en-US" sz="2400" b="0" dirty="0"/>
              <a:t>tools to design, deploy, verify and analyze the performance of AI-driven applications in the healthcare domain.</a:t>
            </a:r>
            <a:endParaRPr lang="sk-SK" sz="2400" b="0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59113EE-1D6C-4AD7-A9F8-2849020A0B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E4BEE-9295-4494-93DC-FE9B5225791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72EC014-3853-416F-A41D-624F6404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47" y="0"/>
            <a:ext cx="3870506" cy="123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158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61039E-C197-4860-9132-EA5DDBED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999" y="5032800"/>
            <a:ext cx="4141057" cy="3600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Mulish"/>
              </a:rPr>
              <a:t>M</a:t>
            </a:r>
            <a:r>
              <a:rPr lang="en-US" b="1" i="0" dirty="0">
                <a:solidFill>
                  <a:srgbClr val="000000"/>
                </a:solidFill>
                <a:effectLst/>
                <a:latin typeface="Mulish"/>
              </a:rPr>
              <a:t>achine learning for healthcare imaging</a:t>
            </a:r>
            <a:endParaRPr lang="sk-SK" b="1" i="0" dirty="0">
              <a:solidFill>
                <a:srgbClr val="000000"/>
              </a:solidFill>
              <a:effectLst/>
              <a:latin typeface="Mulish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4E75338-9C0A-43D2-A61E-ACFAFD4D6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sk-SK" b="1" i="0" dirty="0">
                <a:effectLst/>
                <a:latin typeface="Mulish"/>
              </a:rPr>
              <a:t>MONAI </a:t>
            </a:r>
            <a:r>
              <a:rPr lang="en-US" b="1" i="0" dirty="0">
                <a:effectLst/>
                <a:latin typeface="Mulish"/>
              </a:rPr>
              <a:t>Core</a:t>
            </a:r>
            <a:endParaRPr lang="sk-SK" b="1" i="0" dirty="0">
              <a:effectLst/>
              <a:latin typeface="Mulish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B3243-53D9-4BBE-A7A1-A1CEF0A9FC4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910638" y="6340475"/>
            <a:ext cx="3259137" cy="144463"/>
          </a:xfrm>
        </p:spPr>
        <p:txBody>
          <a:bodyPr/>
          <a:lstStyle/>
          <a:p>
            <a:pPr algn="ctr"/>
            <a:r>
              <a:rPr lang="en-US" dirty="0"/>
              <a:t>Jakubcik, Jan (SHS DC SVK IT PRS1)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4D7B3-AE6B-4F76-930F-0BDABAAE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18" y="5391958"/>
            <a:ext cx="4191585" cy="819264"/>
          </a:xfrm>
          <a:prstGeom prst="rect">
            <a:avLst/>
          </a:prstGeom>
        </p:spPr>
      </p:pic>
      <p:pic>
        <p:nvPicPr>
          <p:cNvPr id="4098" name="Picture 2" descr="an end to end workflow">
            <a:extLst>
              <a:ext uri="{FF2B5EF4-FFF2-40B4-BE49-F238E27FC236}">
                <a16:creationId xmlns:a16="http://schemas.microsoft.com/office/drawing/2014/main" id="{4DC5FD0B-5254-4CA7-93CB-CAA4A1018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803" y="1580400"/>
            <a:ext cx="6961020" cy="279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204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633FE7-FB06-45B3-8A1C-AA758D4D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MONAI features</a:t>
            </a:r>
            <a:endParaRPr lang="sk-S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18C13-3448-4937-93DC-20902D4B80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3A2BD85-FA00-4B58-946C-2371BBE16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1222139"/>
            <a:ext cx="7933539" cy="50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168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61039E-C197-4860-9132-EA5DDBED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999" y="5032800"/>
            <a:ext cx="4141057" cy="360000"/>
          </a:xfrm>
        </p:spPr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Mulish"/>
              </a:rPr>
              <a:t>Label medical images and model inference</a:t>
            </a:r>
            <a:endParaRPr lang="sk-SK" b="1" i="0" dirty="0">
              <a:solidFill>
                <a:srgbClr val="000000"/>
              </a:solidFill>
              <a:effectLst/>
              <a:latin typeface="Mulish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4E75338-9C0A-43D2-A61E-ACFAFD4D6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sk-SK" b="1" i="0" dirty="0">
                <a:effectLst/>
                <a:latin typeface="Mulish"/>
              </a:rPr>
              <a:t>MONAI </a:t>
            </a:r>
            <a:r>
              <a:rPr lang="en-US" b="1" i="0" dirty="0">
                <a:effectLst/>
                <a:latin typeface="Mulish"/>
              </a:rPr>
              <a:t>Label</a:t>
            </a:r>
            <a:endParaRPr lang="sk-SK" b="1" i="0" dirty="0">
              <a:effectLst/>
              <a:latin typeface="Mulish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B3243-53D9-4BBE-A7A1-A1CEF0A9FC4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910638" y="6340475"/>
            <a:ext cx="3259137" cy="144463"/>
          </a:xfrm>
        </p:spPr>
        <p:txBody>
          <a:bodyPr/>
          <a:lstStyle/>
          <a:p>
            <a:pPr algn="ctr"/>
            <a:r>
              <a:rPr lang="en-US" dirty="0"/>
              <a:t>Jakubcik, Jan (SHS DC SVK IT PRS1)</a:t>
            </a:r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1E3FEF-6056-4B1C-BC8C-4BE38042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46" y="5448463"/>
            <a:ext cx="4096322" cy="7525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630A2B-7AEC-4662-94DF-E3104A651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877" y="234434"/>
            <a:ext cx="12169775" cy="638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39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D7A86B7-FDEA-4A80-8866-B7ECD2AB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MONAI Label Basic Steps</a:t>
            </a:r>
            <a:endParaRPr lang="sk-SK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920F632-3AFA-4CC7-A9F3-2F45931522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A745BE9-72BB-413C-BFB0-67353B862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99" y="1601141"/>
            <a:ext cx="10568919" cy="24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D7A86B7-FDEA-4A80-8866-B7ECD2AB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MONAI Label Downloaded Files</a:t>
            </a:r>
            <a:endParaRPr lang="sk-SK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920F632-3AFA-4CC7-A9F3-2F45931522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C6F58-9B8D-4AD7-BD56-53C3D3AE4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965578"/>
            <a:ext cx="6992915" cy="51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75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8170-F0BE-4BEB-AD65-5FABB5E34D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Practical examples that feed us.</a:t>
            </a:r>
            <a:endParaRPr lang="sk-S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C9CBF-77E8-48D7-BA8A-EDAC1A911F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boring complex stuff that we have to do</a:t>
            </a:r>
            <a:endParaRPr lang="sk-S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43D6-55E5-480A-BF26-5A4E17591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8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82B9F-E10A-445D-B757-AFB7FF879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22" y="0"/>
            <a:ext cx="9584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5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61039E-C197-4860-9132-EA5DDBED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999" y="5032800"/>
            <a:ext cx="4141057" cy="3600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Mulish"/>
              </a:rPr>
              <a:t>Free app for labeling and model inference</a:t>
            </a:r>
            <a:br>
              <a:rPr lang="en-US" dirty="0">
                <a:solidFill>
                  <a:srgbClr val="000000"/>
                </a:solidFill>
                <a:latin typeface="Mulish"/>
              </a:rPr>
            </a:br>
            <a:r>
              <a:rPr lang="en-US" dirty="0">
                <a:solidFill>
                  <a:srgbClr val="000000"/>
                </a:solidFill>
                <a:latin typeface="Mulish"/>
              </a:rPr>
              <a:t>https://download.slicer.org/</a:t>
            </a:r>
            <a:endParaRPr lang="sk-SK" b="1" i="0" dirty="0">
              <a:solidFill>
                <a:srgbClr val="000000"/>
              </a:solidFill>
              <a:effectLst/>
              <a:latin typeface="Mulish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4E75338-9C0A-43D2-A61E-ACFAFD4D6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Mulish"/>
              </a:rPr>
              <a:t>3D Slicer</a:t>
            </a:r>
            <a:endParaRPr lang="sk-SK" b="1" i="0" dirty="0">
              <a:effectLst/>
              <a:latin typeface="Mulish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B3243-53D9-4BBE-A7A1-A1CEF0A9FC4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910638" y="6340475"/>
            <a:ext cx="3259137" cy="144463"/>
          </a:xfrm>
        </p:spPr>
        <p:txBody>
          <a:bodyPr/>
          <a:lstStyle/>
          <a:p>
            <a:pPr algn="ctr"/>
            <a:r>
              <a:rPr lang="en-US" dirty="0"/>
              <a:t>Jakubcik, Jan (SHS DC SVK IT PRS1)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99294-8758-44FE-B8A9-2DB767182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698" y="329116"/>
            <a:ext cx="5711077" cy="595496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1ED3A73-BAB2-4FB0-A3AC-C0248E4FE37F}"/>
              </a:ext>
            </a:extLst>
          </p:cNvPr>
          <p:cNvSpPr/>
          <p:nvPr/>
        </p:nvSpPr>
        <p:spPr>
          <a:xfrm rot="385937">
            <a:off x="3441835" y="5705455"/>
            <a:ext cx="4815840" cy="95794"/>
          </a:xfrm>
          <a:prstGeom prst="rightArrow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879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215120F-5471-4615-A1C5-B95D29436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4" y="853439"/>
            <a:ext cx="10232939" cy="555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08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3E1B0DE-2EBB-4098-92A7-459B9B81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problems</a:t>
            </a:r>
            <a:endParaRPr lang="sk-S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27AA19-8AA2-4282-BA37-F115AA14D4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803048-B873-40E4-89DF-24E8CFA4E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885008"/>
            <a:ext cx="9745435" cy="1952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C472B1-1CA2-4BB2-8363-BEC5D7282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2774218"/>
            <a:ext cx="3372321" cy="2410161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6B2FB75-26A8-42C9-827A-4ADCE3653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321" y="2774218"/>
            <a:ext cx="9392961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78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61039E-C197-4860-9132-EA5DDBED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999" y="5032800"/>
            <a:ext cx="4141057" cy="360000"/>
          </a:xfrm>
        </p:spPr>
        <p:txBody>
          <a:bodyPr/>
          <a:lstStyle/>
          <a:p>
            <a:r>
              <a:rPr lang="sk-SK" b="1" i="0" dirty="0">
                <a:solidFill>
                  <a:srgbClr val="000000"/>
                </a:solidFill>
                <a:effectLst/>
                <a:latin typeface="Mulish"/>
              </a:rPr>
              <a:t>MONAI </a:t>
            </a:r>
            <a:r>
              <a:rPr lang="sk-SK" b="1" i="0" dirty="0" err="1">
                <a:solidFill>
                  <a:srgbClr val="000000"/>
                </a:solidFill>
                <a:effectLst/>
                <a:latin typeface="Mulish"/>
              </a:rPr>
              <a:t>Deploy</a:t>
            </a:r>
            <a:r>
              <a:rPr lang="sk-SK" b="1" i="0" dirty="0">
                <a:solidFill>
                  <a:srgbClr val="000000"/>
                </a:solidFill>
                <a:effectLst/>
                <a:latin typeface="Mulish"/>
              </a:rPr>
              <a:t> </a:t>
            </a:r>
            <a:r>
              <a:rPr lang="sk-SK" b="1" i="0" dirty="0" err="1">
                <a:solidFill>
                  <a:srgbClr val="000000"/>
                </a:solidFill>
                <a:effectLst/>
                <a:latin typeface="Mulish"/>
              </a:rPr>
              <a:t>Application</a:t>
            </a:r>
            <a:r>
              <a:rPr lang="sk-SK" b="1" i="0" dirty="0">
                <a:solidFill>
                  <a:srgbClr val="000000"/>
                </a:solidFill>
                <a:effectLst/>
                <a:latin typeface="Mulish"/>
              </a:rPr>
              <a:t> </a:t>
            </a:r>
            <a:r>
              <a:rPr lang="sk-SK" b="1" i="0" dirty="0" err="1">
                <a:solidFill>
                  <a:srgbClr val="000000"/>
                </a:solidFill>
                <a:effectLst/>
                <a:latin typeface="Mulish"/>
              </a:rPr>
              <a:t>Workflow</a:t>
            </a:r>
            <a:r>
              <a:rPr lang="sk-SK" b="1" i="0" dirty="0">
                <a:solidFill>
                  <a:srgbClr val="000000"/>
                </a:solidFill>
                <a:effectLst/>
                <a:latin typeface="Mulish"/>
              </a:rPr>
              <a:t> 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4E75338-9C0A-43D2-A61E-ACFAFD4D6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sk-SK" b="1" i="0" dirty="0">
                <a:effectLst/>
                <a:latin typeface="Mulish"/>
              </a:rPr>
              <a:t>MONAI </a:t>
            </a:r>
            <a:r>
              <a:rPr lang="sk-SK" b="1" i="0" dirty="0" err="1">
                <a:effectLst/>
                <a:latin typeface="Mulish"/>
              </a:rPr>
              <a:t>Deploy</a:t>
            </a:r>
            <a:endParaRPr lang="sk-SK" b="1" i="0" dirty="0">
              <a:effectLst/>
              <a:latin typeface="Mulish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B3243-53D9-4BBE-A7A1-A1CEF0A9FC4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910638" y="6340475"/>
            <a:ext cx="3259137" cy="144463"/>
          </a:xfrm>
        </p:spPr>
        <p:txBody>
          <a:bodyPr/>
          <a:lstStyle/>
          <a:p>
            <a:pPr algn="ctr"/>
            <a:r>
              <a:rPr lang="en-US" dirty="0"/>
              <a:t>Jakubcik, Jan (SHS DC SVK IT PRS1)</a:t>
            </a:r>
          </a:p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7BE28E-7F9C-45DC-B06E-5215569B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897" y="1297309"/>
            <a:ext cx="5096586" cy="45821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B39000-CE8D-4055-8640-4D146E159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39" y="5392800"/>
            <a:ext cx="4039164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47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45E296-4998-4257-BD16-4871631FC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0" y="0"/>
            <a:ext cx="9557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83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715B37A-F79E-4DE6-BA42-AFDEC4AC8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Model Reports</a:t>
            </a:r>
            <a:endParaRPr lang="sk-SK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B9A076-A835-4B7B-AEA2-898B6571ED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Ethical AI for Production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199999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E9ECE9-4F01-4B4C-9A8A-D63E1A22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Ethical AI</a:t>
            </a:r>
            <a:endParaRPr lang="sk-S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3637BC-EC31-403D-A956-A45435A0EE02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lang="en-US" sz="3000" b="0" dirty="0">
                <a:effectLst/>
                <a:latin typeface="Siemens Sans" pitchFamily="2" charset="0"/>
              </a:rPr>
              <a:t>Ethical AI is artificial intelligence that adheres to well-defined ethical guidelines regarding fundamental values, including such things as individual rights, privacy, non-discrimination, and non-manipulation. Ethical AI places fundamental importance on ethical considerations in determining legitimate and illegitimate uses of AI. Organizations that apply ethical AI have clearly stated policies and well-defined review processes to ensure adherence to these guidelines.</a:t>
            </a:r>
            <a:br>
              <a:rPr lang="en-US" sz="2400" b="0" dirty="0">
                <a:effectLst/>
                <a:latin typeface="Consolas" panose="020B0609020204030204" pitchFamily="49" charset="0"/>
              </a:rPr>
            </a:br>
            <a:endParaRPr lang="en-US" sz="2400" b="0" dirty="0">
              <a:effectLst/>
              <a:latin typeface="Consolas" panose="020B0609020204030204" pitchFamily="49" charset="0"/>
            </a:endParaRPr>
          </a:p>
          <a:p>
            <a:endParaRPr lang="sk-S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E67E6E-E85E-478F-8C9E-72C20CD2DF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66336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715B37A-F79E-4DE6-BA42-AFDEC4AC8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sk-SK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B9A076-A835-4B7B-AEA2-898B6571ED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Google Model Cards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0201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A1B2F8-0326-449A-B0BD-E52F0E47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731A7C-E105-44CE-A8E8-71AF538CF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70CA2E1-EC71-4261-8AD6-78E4B2ED0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3" y="0"/>
            <a:ext cx="9756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74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382" t="-15763" r="-18235" b="13453"/>
          <a:stretch/>
        </p:blipFill>
        <p:spPr>
          <a:xfrm>
            <a:off x="0" y="0"/>
            <a:ext cx="6933600" cy="6858001"/>
          </a:xfrm>
        </p:spPr>
      </p:pic>
      <p:sp>
        <p:nvSpPr>
          <p:cNvPr id="2" name="Product tag"/>
          <p:cNvSpPr>
            <a:spLocks noGrp="1"/>
          </p:cNvSpPr>
          <p:nvPr>
            <p:ph type="ctrTitle"/>
          </p:nvPr>
        </p:nvSpPr>
        <p:spPr>
          <a:xfrm>
            <a:off x="7114513" y="1623600"/>
            <a:ext cx="4513925" cy="1224000"/>
          </a:xfrm>
        </p:spPr>
        <p:txBody>
          <a:bodyPr/>
          <a:lstStyle/>
          <a:p>
            <a:r>
              <a:rPr lang="de-DE" dirty="0"/>
              <a:t>MR, CT, SU, Ultrasound</a:t>
            </a:r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>
          <a:xfrm>
            <a:off x="7115175" y="3009329"/>
            <a:ext cx="4513925" cy="1661315"/>
          </a:xfrm>
        </p:spPr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for</a:t>
            </a:r>
            <a:r>
              <a:rPr lang="de-DE" dirty="0"/>
              <a:t> Medical Devices</a:t>
            </a:r>
          </a:p>
        </p:txBody>
      </p:sp>
      <p:sp>
        <p:nvSpPr>
          <p:cNvPr id="4" name="Author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18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715B37A-F79E-4DE6-BA42-AFDEC4AC8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sk-SK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B9A076-A835-4B7B-AEA2-898B6571ED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 Factsheet 360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7532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0206-20D8-46D2-984B-628F12617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7C260-F275-40F5-8288-5DE53E9983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88C09-76CC-4942-A043-0A2F22C95884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ACB7F0-DD4E-4F55-B8CB-C226ABF6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5" y="0"/>
            <a:ext cx="9233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38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715B37A-F79E-4DE6-BA42-AFDEC4AC8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sk-SK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B9A076-A835-4B7B-AEA2-898B6571ED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Verify ML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36578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4D8BF-2635-4C57-B21D-1D7EB21C48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89B01-DD31-4E55-883C-EF194D1076C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1A5A1DF-E052-4FF2-ACEC-B8533FFE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4" y="953077"/>
            <a:ext cx="837364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84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44E0F7-B6D0-47D6-B3FA-A8EBAA63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Implementation</a:t>
            </a:r>
            <a:endParaRPr lang="sk-S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E31C4-C267-407B-9EFD-7AA8DD798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D70C9-0CC1-483A-9755-06A8B5B9D04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7F9EC-DE40-4749-B42C-DBF819D4B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034473"/>
            <a:ext cx="10383597" cy="5237791"/>
          </a:xfrm>
          <a:prstGeom prst="rect">
            <a:avLst/>
          </a:prstGeom>
          <a:effectLst>
            <a:outerShdw blurRad="12700" dist="127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286101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934E6E-4EE9-463F-B0E6-1FF7688F6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Is use of this stuff legal, when I am already ethical?</a:t>
            </a:r>
          </a:p>
          <a:p>
            <a:endParaRPr lang="en-US" dirty="0"/>
          </a:p>
          <a:p>
            <a:r>
              <a:rPr lang="en-US" dirty="0"/>
              <a:t>Provide documentation, </a:t>
            </a:r>
          </a:p>
          <a:p>
            <a:r>
              <a:rPr lang="en-US" dirty="0"/>
              <a:t>apply for certification,</a:t>
            </a:r>
          </a:p>
          <a:p>
            <a:r>
              <a:rPr lang="en-US" dirty="0"/>
              <a:t>comply with regulation.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5C0ABE9-CB77-4BE9-8728-D0D188393D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EAD2F-B0F6-43AD-AE7F-ABF9AC604D7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3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7E2E6-F372-4F3B-90A5-F570A22A0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There are standards?</a:t>
            </a:r>
            <a:endParaRPr lang="sk-S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36BD5-E6D2-49A3-BE08-4BA32B216A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sz="2000" dirty="0"/>
              <a:t>IEEE P7000™ – Standard </a:t>
            </a:r>
            <a:r>
              <a:rPr lang="sk-SK" sz="2000" dirty="0" err="1"/>
              <a:t>for</a:t>
            </a:r>
            <a:r>
              <a:rPr lang="sk-SK" sz="2000" dirty="0"/>
              <a:t> Model </a:t>
            </a:r>
            <a:r>
              <a:rPr lang="sk-SK" sz="2000" dirty="0" err="1"/>
              <a:t>Process</a:t>
            </a:r>
            <a:r>
              <a:rPr lang="sk-SK" sz="2000" dirty="0"/>
              <a:t> </a:t>
            </a:r>
            <a:r>
              <a:rPr lang="sk-SK" sz="2000" dirty="0" err="1"/>
              <a:t>for</a:t>
            </a:r>
            <a:r>
              <a:rPr lang="sk-SK" sz="2000" dirty="0"/>
              <a:t> </a:t>
            </a:r>
            <a:r>
              <a:rPr lang="sk-SK" sz="2000" dirty="0" err="1"/>
              <a:t>Addressing</a:t>
            </a:r>
            <a:r>
              <a:rPr lang="sk-SK" sz="2000" dirty="0"/>
              <a:t> </a:t>
            </a:r>
            <a:r>
              <a:rPr lang="sk-SK" sz="2000" dirty="0" err="1"/>
              <a:t>Ethical</a:t>
            </a:r>
            <a:r>
              <a:rPr lang="sk-SK" sz="2000" dirty="0"/>
              <a:t> </a:t>
            </a:r>
            <a:r>
              <a:rPr lang="sk-SK" sz="2000" dirty="0" err="1"/>
              <a:t>Concerns</a:t>
            </a:r>
            <a:r>
              <a:rPr lang="sk-SK" sz="2000" dirty="0"/>
              <a:t> </a:t>
            </a:r>
            <a:r>
              <a:rPr lang="sk-SK" sz="2000" dirty="0" err="1"/>
              <a:t>During</a:t>
            </a:r>
            <a:r>
              <a:rPr lang="sk-SK" sz="2000" dirty="0"/>
              <a:t> </a:t>
            </a:r>
            <a:r>
              <a:rPr lang="sk-SK" sz="2000" dirty="0" err="1"/>
              <a:t>System</a:t>
            </a:r>
            <a:r>
              <a:rPr lang="sk-SK" sz="2000" dirty="0"/>
              <a:t> Design</a:t>
            </a:r>
          </a:p>
          <a:p>
            <a:r>
              <a:rPr lang="sk-SK" sz="2000" dirty="0"/>
              <a:t>IEEE P7001™ – </a:t>
            </a:r>
            <a:r>
              <a:rPr lang="sk-SK" sz="2000" dirty="0" err="1"/>
              <a:t>Standards</a:t>
            </a:r>
            <a:r>
              <a:rPr lang="sk-SK" sz="2000" dirty="0"/>
              <a:t> </a:t>
            </a:r>
            <a:r>
              <a:rPr lang="sk-SK" sz="2000" dirty="0" err="1"/>
              <a:t>for</a:t>
            </a:r>
            <a:r>
              <a:rPr lang="sk-SK" sz="2000" dirty="0"/>
              <a:t> </a:t>
            </a:r>
            <a:r>
              <a:rPr lang="sk-SK" sz="2000" dirty="0" err="1"/>
              <a:t>Transparency</a:t>
            </a:r>
            <a:r>
              <a:rPr lang="sk-SK" sz="2000" dirty="0"/>
              <a:t> of </a:t>
            </a:r>
            <a:r>
              <a:rPr lang="sk-SK" sz="2000" dirty="0" err="1"/>
              <a:t>Autonomous</a:t>
            </a:r>
            <a:r>
              <a:rPr lang="sk-SK" sz="2000" dirty="0"/>
              <a:t> Systems</a:t>
            </a:r>
          </a:p>
          <a:p>
            <a:r>
              <a:rPr lang="sk-SK" sz="2000" dirty="0"/>
              <a:t>IEEE P7002™ – Standard </a:t>
            </a:r>
            <a:r>
              <a:rPr lang="sk-SK" sz="2000" dirty="0" err="1"/>
              <a:t>for</a:t>
            </a:r>
            <a:r>
              <a:rPr lang="sk-SK" sz="2000" dirty="0"/>
              <a:t> </a:t>
            </a:r>
            <a:r>
              <a:rPr lang="sk-SK" sz="2000" dirty="0" err="1"/>
              <a:t>Data</a:t>
            </a:r>
            <a:r>
              <a:rPr lang="sk-SK" sz="2000" dirty="0"/>
              <a:t> </a:t>
            </a:r>
            <a:r>
              <a:rPr lang="sk-SK" sz="2000" dirty="0" err="1"/>
              <a:t>Privacy</a:t>
            </a:r>
            <a:r>
              <a:rPr lang="sk-SK" sz="2000" dirty="0"/>
              <a:t> </a:t>
            </a:r>
            <a:r>
              <a:rPr lang="sk-SK" sz="2000" dirty="0" err="1"/>
              <a:t>Process</a:t>
            </a:r>
            <a:endParaRPr lang="sk-SK" sz="2000" dirty="0"/>
          </a:p>
          <a:p>
            <a:r>
              <a:rPr lang="sk-SK" sz="2000" dirty="0"/>
              <a:t>IEEE P7003™ – Standard </a:t>
            </a:r>
            <a:r>
              <a:rPr lang="sk-SK" sz="2000" dirty="0" err="1"/>
              <a:t>for</a:t>
            </a:r>
            <a:r>
              <a:rPr lang="sk-SK" sz="2000" dirty="0"/>
              <a:t> </a:t>
            </a:r>
            <a:r>
              <a:rPr lang="sk-SK" sz="2000" dirty="0" err="1"/>
              <a:t>Algorithmic</a:t>
            </a:r>
            <a:r>
              <a:rPr lang="sk-SK" sz="2000" dirty="0"/>
              <a:t> </a:t>
            </a:r>
            <a:r>
              <a:rPr lang="sk-SK" sz="2000" dirty="0" err="1"/>
              <a:t>Bias</a:t>
            </a:r>
            <a:r>
              <a:rPr lang="sk-SK" sz="2000" dirty="0"/>
              <a:t> </a:t>
            </a:r>
            <a:r>
              <a:rPr lang="sk-SK" sz="2000" dirty="0" err="1"/>
              <a:t>Considerations</a:t>
            </a:r>
            <a:endParaRPr lang="sk-SK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3CCF2-D26F-48B3-85FD-F0000A2A8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BC3949B-00C7-4C08-8920-05FF80985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155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9F90E3-826A-4BC5-A366-B4304216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https://github.com/johner-institut/ai-guideline</a:t>
            </a:r>
            <a:endParaRPr lang="sk-SK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57B9DC7-4624-4C59-92C5-20AA81D786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Guide for Certification of AI model</a:t>
            </a:r>
            <a:endParaRPr lang="sk-S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CD58A-36F4-4EB0-AF7D-F0ADA1AB0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755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621525-6A1B-4B66-AAB0-BC23008F4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6374" y="1623600"/>
            <a:ext cx="9148083" cy="1224000"/>
          </a:xfrm>
        </p:spPr>
        <p:txBody>
          <a:bodyPr/>
          <a:lstStyle/>
          <a:p>
            <a:r>
              <a:rPr lang="en-US" dirty="0"/>
              <a:t>Contact me jan.jakubcik@siemens-healthineers.com</a:t>
            </a:r>
            <a:endParaRPr lang="sk-S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2F13B3-C581-4718-B002-D340810C1C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400" dirty="0"/>
              <a:t>That’s all. Thanks for your attention.</a:t>
            </a:r>
            <a:endParaRPr lang="sk-SK" sz="4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FAF9E-9339-4024-A388-BA33BE8F9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Jakubcik, Jan (SHS DC SVK IT PRS1)</a:t>
            </a:r>
          </a:p>
        </p:txBody>
      </p:sp>
    </p:spTree>
    <p:extLst>
      <p:ext uri="{BB962C8B-B14F-4D97-AF65-F5344CB8AC3E}">
        <p14:creationId xmlns:p14="http://schemas.microsoft.com/office/powerpoint/2010/main" val="1248809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90F04F-8CFC-4075-AA78-4A0D5190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Syngo</a:t>
            </a:r>
            <a:r>
              <a:rPr lang="en-US" dirty="0"/>
              <a:t> Software for Medical Modalities</a:t>
            </a:r>
            <a:endParaRPr lang="sk-S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E537ED-0093-41D7-97E8-D19DA7E634DD}"/>
              </a:ext>
            </a:extLst>
          </p:cNvPr>
          <p:cNvPicPr>
            <a:picLocks noGrp="1" noChangeAspect="1" noChangeArrowheads="1"/>
          </p:cNvPicPr>
          <p:nvPr>
            <p:ph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35195"/>
            <a:ext cx="9754046" cy="548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CA25E0B-ED9D-4B68-AB0E-672C6C6AC0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0170C-DD40-4728-B29B-B34BF0B4429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44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EC501D-35BD-4F15-8AF1-31103DDBB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Practical examples that we sell.</a:t>
            </a:r>
            <a:endParaRPr lang="sk-SK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1440791-7815-4B95-9B9D-AFA720046F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Cool Stuff That We do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718767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5894F6-D622-47D1-A5F8-C0F197336D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800" b="1" dirty="0" err="1">
                <a:solidFill>
                  <a:schemeClr val="bg2"/>
                </a:solidFill>
              </a:rPr>
              <a:t>CorPath</a:t>
            </a:r>
            <a:r>
              <a:rPr lang="en-US" sz="1800" b="1" dirty="0">
                <a:solidFill>
                  <a:schemeClr val="bg2"/>
                </a:solidFill>
              </a:rPr>
              <a:t>®</a:t>
            </a:r>
            <a:r>
              <a:rPr lang="en-US" dirty="0"/>
              <a:t> GRX Neurovascular Robotic System and ARTIS </a:t>
            </a:r>
            <a:r>
              <a:rPr lang="en-US" dirty="0" err="1"/>
              <a:t>icono</a:t>
            </a:r>
            <a:endParaRPr lang="sk-SK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09E7431-B8E5-46FD-897E-78AAB2E3F9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Robotic-assisted treatment of cerebral aneurysms</a:t>
            </a:r>
            <a:endParaRPr lang="sk-SK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481119F-8B2F-4FFF-84F1-C8470A75F24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" b="538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47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8C54E5D-EE72-45B2-9D00-0EC58B59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Related Stuff</a:t>
            </a:r>
            <a:endParaRPr lang="sk-SK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6AA8753-52C2-4FBC-B08C-9D7499721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19" y="1610739"/>
            <a:ext cx="7568499" cy="3916066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826A0C-E1E6-4776-B1CB-05096A2A99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11340" y="1623598"/>
            <a:ext cx="3205116" cy="2999246"/>
          </a:xfrm>
        </p:spPr>
        <p:txBody>
          <a:bodyPr/>
          <a:lstStyle/>
          <a:p>
            <a:r>
              <a:rPr lang="en-US" sz="2400" dirty="0"/>
              <a:t>AI Rad Companion</a:t>
            </a:r>
          </a:p>
          <a:p>
            <a:r>
              <a:rPr lang="en-US" sz="2400" dirty="0"/>
              <a:t>Zero Click Reconstruction</a:t>
            </a:r>
          </a:p>
          <a:p>
            <a:r>
              <a:rPr lang="en-US" sz="2400" dirty="0"/>
              <a:t>Laboratory diagnostics</a:t>
            </a:r>
          </a:p>
          <a:p>
            <a:r>
              <a:rPr lang="en-US" sz="2400" dirty="0"/>
              <a:t>Varian Cancer Treatment</a:t>
            </a:r>
          </a:p>
          <a:p>
            <a:r>
              <a:rPr lang="en-US" sz="2400" dirty="0"/>
              <a:t>And others…</a:t>
            </a:r>
          </a:p>
          <a:p>
            <a:endParaRPr lang="en-US" sz="2800" dirty="0"/>
          </a:p>
          <a:p>
            <a:endParaRPr lang="sk-SK" sz="28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2EA15E5-E10D-4A9C-826E-2B58F96BAD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91726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B9854F-B452-4445-B955-14398DAAF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 and greenfield development</a:t>
            </a:r>
            <a:endParaRPr lang="sk-SK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54ABA8D-D9ED-46D7-B462-7040E9DF65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stuff that I do.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4896568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6ff8cae-daab-4e62-bf63-7b5f2e8ea71d"/>
</p:tagLst>
</file>

<file path=ppt/theme/theme1.xml><?xml version="1.0" encoding="utf-8"?>
<a:theme xmlns:a="http://schemas.openxmlformats.org/drawingml/2006/main" name="SH-PPT-basic_template_16x9_V2018-09_Calibri">
  <a:themeElements>
    <a:clrScheme name="Siemens Healthineers">
      <a:dk1>
        <a:srgbClr val="000000"/>
      </a:dk1>
      <a:lt1>
        <a:srgbClr val="FFFFFF"/>
      </a:lt1>
      <a:dk2>
        <a:srgbClr val="BFBFBF"/>
      </a:dk2>
      <a:lt2>
        <a:srgbClr val="EC6602"/>
      </a:lt2>
      <a:accent1>
        <a:srgbClr val="EC6602"/>
      </a:accent1>
      <a:accent2>
        <a:srgbClr val="000000"/>
      </a:accent2>
      <a:accent3>
        <a:srgbClr val="009999"/>
      </a:accent3>
      <a:accent4>
        <a:srgbClr val="363636"/>
      </a:accent4>
      <a:accent5>
        <a:srgbClr val="808080"/>
      </a:accent5>
      <a:accent6>
        <a:srgbClr val="BFBFBF"/>
      </a:accent6>
      <a:hlink>
        <a:srgbClr val="000000"/>
      </a:hlink>
      <a:folHlink>
        <a:srgbClr val="808080"/>
      </a:folHlink>
    </a:clrScheme>
    <a:fontScheme name="Siemens Healthineer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dirty="0"/>
        </a:defPPr>
      </a:lstStyle>
    </a:txDef>
  </a:objectDefaults>
  <a:extraClrSchemeLst/>
  <a:custClrLst>
    <a:custClr name="Siemens Petrol 100%">
      <a:srgbClr val="009999"/>
    </a:custClr>
    <a:custClr name="Healthy Orange 100%">
      <a:srgbClr val="EC6602"/>
    </a:custClr>
    <a:custClr name="Blushing Berry 100%">
      <a:srgbClr val="7A162D"/>
    </a:custClr>
    <a:custClr name="SH Red 100%">
      <a:srgbClr val="E7001D"/>
    </a:custClr>
    <a:custClr name="SH Yellow 100%">
      <a:srgbClr val="FFD200"/>
    </a:custClr>
    <a:custClr name="SH Cyan 100%">
      <a:srgbClr val="3ABFED"/>
    </a:custClr>
    <a:custClr name="SH Blue 100%">
      <a:srgbClr val="2B2483"/>
    </a:custClr>
    <a:custClr name="SH Green 100%">
      <a:srgbClr val="009A38"/>
    </a:custClr>
    <a:custClr name="SH Black 100%">
      <a:srgbClr val="1B1B1B"/>
    </a:custClr>
    <a:custClr name="White">
      <a:srgbClr val="FFFFFF"/>
    </a:custClr>
    <a:custClr name="Siemens Petrol  50%">
      <a:srgbClr val="87D2D2"/>
    </a:custClr>
    <a:custClr name="Healthy Orange  50%">
      <a:srgbClr val="F9B591"/>
    </a:custClr>
    <a:custClr name="Blushing Berry  50%">
      <a:srgbClr val="C69B9E"/>
    </a:custClr>
    <a:custClr name="SH Red  50%">
      <a:srgbClr val="F3808E"/>
    </a:custClr>
    <a:custClr name="SH Yellow  50%">
      <a:srgbClr val="FFE980"/>
    </a:custClr>
    <a:custClr name="SH Cyan  50%">
      <a:srgbClr val="9DDFF6"/>
    </a:custClr>
    <a:custClr name="SH Blue  50%">
      <a:srgbClr val="9592C1"/>
    </a:custClr>
    <a:custClr name="SH Green  50%">
      <a:srgbClr val="80CC9C"/>
    </a:custClr>
    <a:custClr name="SH Black  75%">
      <a:srgbClr val="929292"/>
    </a:custClr>
    <a:custClr name="White">
      <a:srgbClr val="FFFFFF"/>
    </a:custClr>
    <a:custClr name="Siemens Petrol  25%">
      <a:srgbClr val="C8E6E6"/>
    </a:custClr>
    <a:custClr name="Healthy Orange  25%">
      <a:srgbClr val="FDDDCB"/>
    </a:custClr>
    <a:custClr name="Blushing Berry  25%">
      <a:srgbClr val="E9D1D4"/>
    </a:custClr>
    <a:custClr name="SH Red  25%">
      <a:srgbClr val="F9BFC7"/>
    </a:custClr>
    <a:custClr name="SH Yellow  25%">
      <a:srgbClr val="FFF3BF"/>
    </a:custClr>
    <a:custClr name="SH Cyan  25%">
      <a:srgbClr val="CEEFFB"/>
    </a:custClr>
    <a:custClr name="SH Blue  25%">
      <a:srgbClr val="CAC8E0"/>
    </a:custClr>
    <a:custClr name="SH Green  25%">
      <a:srgbClr val="BFE6CD"/>
    </a:custClr>
    <a:custClr name="SH Black  50%">
      <a:srgbClr val="B7B7B7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SH Black  25%">
      <a:srgbClr val="D0D0D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SH Black  10%">
      <a:srgbClr val="ECECEC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SH-PPT-basic_template_16x9_V2018-09_Calibri.potx" id="{8C18F848-275A-4546-B7FD-4D0D25F945CB}" vid="{9EA6CA31-BCB4-4299-8349-734F0C5CB4DA}"/>
    </a:ext>
  </a:extLst>
</a:theme>
</file>

<file path=ppt/theme/theme2.xml><?xml version="1.0" encoding="utf-8"?>
<a:theme xmlns:a="http://schemas.openxmlformats.org/drawingml/2006/main" name="Larissa">
  <a:themeElements>
    <a:clrScheme name="Siemens Healthineers">
      <a:dk1>
        <a:srgbClr val="000000"/>
      </a:dk1>
      <a:lt1>
        <a:srgbClr val="FFFFFF"/>
      </a:lt1>
      <a:dk2>
        <a:srgbClr val="BFBFBF"/>
      </a:dk2>
      <a:lt2>
        <a:srgbClr val="EC6602"/>
      </a:lt2>
      <a:accent1>
        <a:srgbClr val="EC6602"/>
      </a:accent1>
      <a:accent2>
        <a:srgbClr val="000000"/>
      </a:accent2>
      <a:accent3>
        <a:srgbClr val="009999"/>
      </a:accent3>
      <a:accent4>
        <a:srgbClr val="F9B591"/>
      </a:accent4>
      <a:accent5>
        <a:srgbClr val="C69B9E"/>
      </a:accent5>
      <a:accent6>
        <a:srgbClr val="87D2D2"/>
      </a:accent6>
      <a:hlink>
        <a:srgbClr val="000000"/>
      </a:hlink>
      <a:folHlink>
        <a:srgbClr val="0000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iemens Healthineers">
      <a:dk1>
        <a:srgbClr val="000000"/>
      </a:dk1>
      <a:lt1>
        <a:srgbClr val="FFFFFF"/>
      </a:lt1>
      <a:dk2>
        <a:srgbClr val="BFBFBF"/>
      </a:dk2>
      <a:lt2>
        <a:srgbClr val="EC6602"/>
      </a:lt2>
      <a:accent1>
        <a:srgbClr val="EC6602"/>
      </a:accent1>
      <a:accent2>
        <a:srgbClr val="000000"/>
      </a:accent2>
      <a:accent3>
        <a:srgbClr val="009999"/>
      </a:accent3>
      <a:accent4>
        <a:srgbClr val="F9B591"/>
      </a:accent4>
      <a:accent5>
        <a:srgbClr val="C69B9E"/>
      </a:accent5>
      <a:accent6>
        <a:srgbClr val="87D2D2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SH-PPT-basic_template_16x9_V2018-09_Calibri</Template>
  <TotalTime>658</TotalTime>
  <Words>948</Words>
  <Application>Microsoft Office PowerPoint</Application>
  <PresentationFormat>Custom</PresentationFormat>
  <Paragraphs>136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Consolas</vt:lpstr>
      <vt:lpstr>Mulish</vt:lpstr>
      <vt:lpstr>Open Sans</vt:lpstr>
      <vt:lpstr>Siemens Sans</vt:lpstr>
      <vt:lpstr>SH-PPT-basic_template_16x9_V2018-09_Calibri</vt:lpstr>
      <vt:lpstr>https://github.com/Johnz86/codecon-2022</vt:lpstr>
      <vt:lpstr> Practical know how from projects</vt:lpstr>
      <vt:lpstr>Practical examples that feed us.</vt:lpstr>
      <vt:lpstr>MR, CT, SU, Ultrasound</vt:lpstr>
      <vt:lpstr>Syngo Software for Medical Modalities</vt:lpstr>
      <vt:lpstr>Practical examples that we sell.</vt:lpstr>
      <vt:lpstr>CorPath® GRX Neurovascular Robotic System and ARTIS icono</vt:lpstr>
      <vt:lpstr>AI Related Stuff</vt:lpstr>
      <vt:lpstr>Research and greenfield development</vt:lpstr>
      <vt:lpstr>Flare risk prediction during tapering biologic DMARDs</vt:lpstr>
      <vt:lpstr>Feedback evaluation for prototype application focused on drug dosage reduction</vt:lpstr>
      <vt:lpstr>Rheuma Care Manager</vt:lpstr>
      <vt:lpstr>Recommended treatment with EULAR standard</vt:lpstr>
      <vt:lpstr>Pick a patient</vt:lpstr>
      <vt:lpstr>Overview patient history and disease state</vt:lpstr>
      <vt:lpstr>Evaluate flare risk prediction and staircase graph explanation </vt:lpstr>
      <vt:lpstr>Evaluate flare risk prediction and bubble graph explanation </vt:lpstr>
      <vt:lpstr>Feedback collection for flare risk prediction  </vt:lpstr>
      <vt:lpstr>Over 6 months period verify validity of the model and usability of the application</vt:lpstr>
      <vt:lpstr>Links</vt:lpstr>
      <vt:lpstr>Lessons Learned</vt:lpstr>
      <vt:lpstr>Standard Machine Learning Process</vt:lpstr>
      <vt:lpstr>Machine Learning Ops and Medical Environment</vt:lpstr>
      <vt:lpstr>PowerPoint Presentation</vt:lpstr>
      <vt:lpstr>Machine learning for healthcare imaging</vt:lpstr>
      <vt:lpstr>MONAI features</vt:lpstr>
      <vt:lpstr>Label medical images and model inference</vt:lpstr>
      <vt:lpstr>MONAI Label Basic Steps</vt:lpstr>
      <vt:lpstr>MONAI Label Downloaded Files</vt:lpstr>
      <vt:lpstr>PowerPoint Presentation</vt:lpstr>
      <vt:lpstr>Free app for labeling and model inference https://download.slicer.org/</vt:lpstr>
      <vt:lpstr>PowerPoint Presentation</vt:lpstr>
      <vt:lpstr>Common problems</vt:lpstr>
      <vt:lpstr>MONAI Deploy Application Workflow </vt:lpstr>
      <vt:lpstr>PowerPoint Presentation</vt:lpstr>
      <vt:lpstr>Machine Learning Model Reports</vt:lpstr>
      <vt:lpstr>What is Ethical AI</vt:lpstr>
      <vt:lpstr>Examples</vt:lpstr>
      <vt:lpstr>PowerPoint Presentation</vt:lpstr>
      <vt:lpstr>Examples</vt:lpstr>
      <vt:lpstr>PowerPoint Presentation</vt:lpstr>
      <vt:lpstr>Examples</vt:lpstr>
      <vt:lpstr>PowerPoint Presentation</vt:lpstr>
      <vt:lpstr>Example Implementation</vt:lpstr>
      <vt:lpstr>PowerPoint Presentation</vt:lpstr>
      <vt:lpstr>There are standards?</vt:lpstr>
      <vt:lpstr>https://github.com/johner-institut/ai-guideline</vt:lpstr>
      <vt:lpstr>Contact me jan.jakubcik@siemens-healthineers.com</vt:lpstr>
    </vt:vector>
  </TitlesOfParts>
  <Company>Siemens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version</dc:title>
  <dc:subject>Siemens Healthineers PPT-Template Basic Version</dc:subject>
  <dc:creator>Visnovsky, Marek (SHS TI DC SVK IT)</dc:creator>
  <dc:description>September 2018</dc:description>
  <cp:lastModifiedBy>Jakubcik, Jan</cp:lastModifiedBy>
  <cp:revision>24</cp:revision>
  <dcterms:created xsi:type="dcterms:W3CDTF">2018-11-06T12:57:25Z</dcterms:created>
  <dcterms:modified xsi:type="dcterms:W3CDTF">2022-04-28T06:50:44Z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-385991967</vt:i4>
  </property>
  <property fmtid="{D5CDD505-2E9C-101B-9397-08002B2CF9AE}" pid="3" name="_NewReviewCycle">
    <vt:lpwstr/>
  </property>
  <property fmtid="{D5CDD505-2E9C-101B-9397-08002B2CF9AE}" pid="4" name="_EmailSubject">
    <vt:lpwstr>new ppt template</vt:lpwstr>
  </property>
  <property fmtid="{D5CDD505-2E9C-101B-9397-08002B2CF9AE}" pid="5" name="_AuthorEmail">
    <vt:lpwstr>marek.visnovsky@siemens-healthineers.com</vt:lpwstr>
  </property>
  <property fmtid="{D5CDD505-2E9C-101B-9397-08002B2CF9AE}" pid="6" name="_AuthorEmailDisplayName">
    <vt:lpwstr>Visnovsky, Marek (SHS TI DC SVK IT)</vt:lpwstr>
  </property>
  <property fmtid="{D5CDD505-2E9C-101B-9397-08002B2CF9AE}" pid="7" name="MSIP_Label_ff6dbec8-95a8-4638-9f5f-bd076536645c_Enabled">
    <vt:lpwstr>true</vt:lpwstr>
  </property>
  <property fmtid="{D5CDD505-2E9C-101B-9397-08002B2CF9AE}" pid="8" name="MSIP_Label_ff6dbec8-95a8-4638-9f5f-bd076536645c_SetDate">
    <vt:lpwstr>2022-04-25T13:01:37Z</vt:lpwstr>
  </property>
  <property fmtid="{D5CDD505-2E9C-101B-9397-08002B2CF9AE}" pid="9" name="MSIP_Label_ff6dbec8-95a8-4638-9f5f-bd076536645c_Method">
    <vt:lpwstr>Standard</vt:lpwstr>
  </property>
  <property fmtid="{D5CDD505-2E9C-101B-9397-08002B2CF9AE}" pid="10" name="MSIP_Label_ff6dbec8-95a8-4638-9f5f-bd076536645c_Name">
    <vt:lpwstr>Restricted - Default</vt:lpwstr>
  </property>
  <property fmtid="{D5CDD505-2E9C-101B-9397-08002B2CF9AE}" pid="11" name="MSIP_Label_ff6dbec8-95a8-4638-9f5f-bd076536645c_SiteId">
    <vt:lpwstr>5dbf1add-202a-4b8d-815b-bf0fb024e033</vt:lpwstr>
  </property>
  <property fmtid="{D5CDD505-2E9C-101B-9397-08002B2CF9AE}" pid="12" name="MSIP_Label_ff6dbec8-95a8-4638-9f5f-bd076536645c_ActionId">
    <vt:lpwstr>421fb692-c123-444d-83db-336aeceb8ebb</vt:lpwstr>
  </property>
  <property fmtid="{D5CDD505-2E9C-101B-9397-08002B2CF9AE}" pid="13" name="MSIP_Label_ff6dbec8-95a8-4638-9f5f-bd076536645c_ContentBits">
    <vt:lpwstr>0</vt:lpwstr>
  </property>
</Properties>
</file>